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58" r:id="rId3"/>
    <p:sldId id="259" r:id="rId4"/>
    <p:sldId id="299" r:id="rId5"/>
    <p:sldId id="260" r:id="rId6"/>
    <p:sldId id="308" r:id="rId7"/>
    <p:sldId id="262" r:id="rId8"/>
    <p:sldId id="285" r:id="rId9"/>
    <p:sldId id="264" r:id="rId10"/>
    <p:sldId id="261" r:id="rId11"/>
    <p:sldId id="291" r:id="rId12"/>
    <p:sldId id="302" r:id="rId13"/>
    <p:sldId id="306" r:id="rId14"/>
    <p:sldId id="300" r:id="rId15"/>
    <p:sldId id="265" r:id="rId16"/>
    <p:sldId id="307" r:id="rId17"/>
    <p:sldId id="296" r:id="rId18"/>
    <p:sldId id="266" r:id="rId19"/>
    <p:sldId id="298" r:id="rId20"/>
    <p:sldId id="297" r:id="rId21"/>
    <p:sldId id="305" r:id="rId22"/>
    <p:sldId id="303" r:id="rId23"/>
    <p:sldId id="304" r:id="rId24"/>
    <p:sldId id="290" r:id="rId25"/>
    <p:sldId id="292" r:id="rId26"/>
    <p:sldId id="268" r:id="rId27"/>
    <p:sldId id="267" r:id="rId28"/>
    <p:sldId id="272" r:id="rId29"/>
    <p:sldId id="273" r:id="rId30"/>
    <p:sldId id="293" r:id="rId31"/>
    <p:sldId id="294" r:id="rId32"/>
    <p:sldId id="295" r:id="rId33"/>
    <p:sldId id="286" r:id="rId34"/>
    <p:sldId id="301" r:id="rId35"/>
    <p:sldId id="287" r:id="rId36"/>
    <p:sldId id="288" r:id="rId37"/>
    <p:sldId id="28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kas, Kumar" initials="VK" lastIdx="1" clrIdx="0">
    <p:extLst>
      <p:ext uri="{19B8F6BF-5375-455C-9EA6-DF929625EA0E}">
        <p15:presenceInfo xmlns:p15="http://schemas.microsoft.com/office/powerpoint/2012/main" userId="S-1-5-21-3641078771-3653456904-245653651-12916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6196" autoAdjust="0"/>
  </p:normalViewPr>
  <p:slideViewPr>
    <p:cSldViewPr snapToGrid="0">
      <p:cViewPr varScale="1">
        <p:scale>
          <a:sx n="35" d="100"/>
          <a:sy n="35" d="100"/>
        </p:scale>
        <p:origin x="1868" y="32"/>
      </p:cViewPr>
      <p:guideLst/>
    </p:cSldViewPr>
  </p:slideViewPr>
  <p:notesTextViewPr>
    <p:cViewPr>
      <p:scale>
        <a:sx n="1" d="1"/>
        <a:sy n="1" d="1"/>
      </p:scale>
      <p:origin x="0" y="-28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E792F-F810-4448-B3B8-305C429810FE}" type="datetimeFigureOut">
              <a:rPr lang="en-US" smtClean="0"/>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3F857A-019F-47E0-8DC4-4B429F095704}" type="slidenum">
              <a:rPr lang="en-US" smtClean="0"/>
              <a:t>‹#›</a:t>
            </a:fld>
            <a:endParaRPr lang="en-US"/>
          </a:p>
        </p:txBody>
      </p:sp>
    </p:spTree>
    <p:extLst>
      <p:ext uri="{BB962C8B-B14F-4D97-AF65-F5344CB8AC3E}">
        <p14:creationId xmlns:p14="http://schemas.microsoft.com/office/powerpoint/2010/main" val="1106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hegeekstuff.com/2019/04/aws-s3-cli-example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lambda/latest/dg/limits.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boto3.amazonaws.com/v1/documentation/api/latest/guide/migrationec2.html" TargetMode="External"/><Relationship Id="rId4" Type="http://schemas.openxmlformats.org/officeDocument/2006/relationships/hyperlink" Target="https://boto3.readthedocs.io/en/latest/reference/services/ec2.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ws.amazon.com/elasticbeanstalk/latest/dg/GettingStarted.DeployApp.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elasticloadbalancing/latest/classic/elb-backend-instances.html"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1.awsstatic.com/whitepapers/architecture/AWS-Operational-Excellence-Pillar.pdf" TargetMode="External"/><Relationship Id="rId4" Type="http://schemas.openxmlformats.org/officeDocument/2006/relationships/hyperlink" Target="https://docs.aws.amazon.com/elasticloadbalancing/latest/userguide/what-is-load-balancing.html"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autoscaling/ec2/userguide/control-access-using-iam.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account set up </a:t>
            </a:r>
          </a:p>
          <a:p>
            <a:endParaRPr lang="en-US" dirty="0"/>
          </a:p>
          <a:p>
            <a:r>
              <a:rPr lang="en-US" dirty="0"/>
              <a:t>https://aws.amazon.com/about-aws/global-infrastructure/</a:t>
            </a:r>
          </a:p>
        </p:txBody>
      </p:sp>
      <p:sp>
        <p:nvSpPr>
          <p:cNvPr id="4" name="Slide Number Placeholder 3"/>
          <p:cNvSpPr>
            <a:spLocks noGrp="1"/>
          </p:cNvSpPr>
          <p:nvPr>
            <p:ph type="sldNum" sz="quarter" idx="10"/>
          </p:nvPr>
        </p:nvSpPr>
        <p:spPr/>
        <p:txBody>
          <a:bodyPr/>
          <a:lstStyle/>
          <a:p>
            <a:fld id="{D13F857A-019F-47E0-8DC4-4B429F095704}" type="slidenum">
              <a:rPr lang="en-US" smtClean="0"/>
              <a:t>1</a:t>
            </a:fld>
            <a:endParaRPr lang="en-US"/>
          </a:p>
        </p:txBody>
      </p:sp>
    </p:spTree>
    <p:extLst>
      <p:ext uri="{BB962C8B-B14F-4D97-AF65-F5344CB8AC3E}">
        <p14:creationId xmlns:p14="http://schemas.microsoft.com/office/powerpoint/2010/main" val="2400795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 Can you delete the snapshot of EBS volume that is</a:t>
            </a:r>
            <a:r>
              <a:rPr lang="en-US" baseline="0" dirty="0"/>
              <a:t> used as a root device of a registered AMI ?</a:t>
            </a:r>
          </a:p>
          <a:p>
            <a:r>
              <a:rPr lang="en-US" dirty="0"/>
              <a:t>You must deregister a AMI before being able to delete the root device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you launch an instance in a VPC, you can assign up to five security groups to the instance. Security groups act at the instance level, not the subnet level. Therefore, each instance in a subnet in your VPC could be assigned to a different set of security groups. If you don't specify a particular group at launch time, the instance is automatically assigned to the default security group for the VPC.</a:t>
            </a:r>
          </a:p>
          <a:p>
            <a:endParaRPr lang="en-US" dirty="0"/>
          </a:p>
          <a:p>
            <a:r>
              <a:rPr lang="en-US" sz="1200" kern="1200" dirty="0">
                <a:solidFill>
                  <a:schemeClr val="tx1"/>
                </a:solidFill>
                <a:effectLst/>
                <a:latin typeface="+mn-lt"/>
                <a:ea typeface="+mn-ea"/>
                <a:cs typeface="+mn-cs"/>
              </a:rPr>
              <a:t>ECS is a container orchestration service that supports Docker containers for you to run containerized services. It is not </a:t>
            </a:r>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since you will still be managing the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containers yourself. </a:t>
            </a:r>
            <a:r>
              <a:rPr lang="en-US" sz="1200" b="1" i="0" kern="1200" dirty="0">
                <a:solidFill>
                  <a:schemeClr val="tx1"/>
                </a:solidFill>
                <a:effectLst/>
                <a:latin typeface="+mn-lt"/>
                <a:ea typeface="+mn-ea"/>
                <a:cs typeface="+mn-cs"/>
              </a:rPr>
              <a:t>Amazon EC2</a:t>
            </a:r>
            <a:r>
              <a:rPr lang="en-US" sz="1200" b="0" i="0" kern="1200" dirty="0">
                <a:solidFill>
                  <a:schemeClr val="tx1"/>
                </a:solidFill>
                <a:effectLst/>
                <a:latin typeface="+mn-lt"/>
                <a:ea typeface="+mn-ea"/>
                <a:cs typeface="+mn-cs"/>
              </a:rPr>
              <a:t> Container Service (</a:t>
            </a:r>
            <a:r>
              <a:rPr lang="en-US" sz="1200" b="1" i="0" kern="1200" dirty="0">
                <a:solidFill>
                  <a:schemeClr val="tx1"/>
                </a:solidFill>
                <a:effectLst/>
                <a:latin typeface="+mn-lt"/>
                <a:ea typeface="+mn-ea"/>
                <a:cs typeface="+mn-cs"/>
              </a:rPr>
              <a:t>ECS</a:t>
            </a:r>
            <a:r>
              <a:rPr lang="en-US" sz="1200" b="0" i="0" kern="1200" dirty="0">
                <a:solidFill>
                  <a:schemeClr val="tx1"/>
                </a:solidFill>
                <a:effectLst/>
                <a:latin typeface="+mn-lt"/>
                <a:ea typeface="+mn-ea"/>
                <a:cs typeface="+mn-cs"/>
              </a:rPr>
              <a:t>) is a cloud computing service in </a:t>
            </a:r>
            <a:r>
              <a:rPr lang="en-US" sz="1200" b="1" i="0" kern="1200" dirty="0">
                <a:solidFill>
                  <a:schemeClr val="tx1"/>
                </a:solidFill>
                <a:effectLst/>
                <a:latin typeface="+mn-lt"/>
                <a:ea typeface="+mn-ea"/>
                <a:cs typeface="+mn-cs"/>
              </a:rPr>
              <a:t>Amazon Web Services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AWS</a:t>
            </a:r>
            <a:r>
              <a:rPr lang="en-US" sz="1200" b="0" i="0" kern="1200" dirty="0">
                <a:solidFill>
                  <a:schemeClr val="tx1"/>
                </a:solidFill>
                <a:effectLst/>
                <a:latin typeface="+mn-lt"/>
                <a:ea typeface="+mn-ea"/>
                <a:cs typeface="+mn-cs"/>
              </a:rPr>
              <a:t>) that manages containers. It enables developers to deploy and manage scalable applications that run on groups of servers called clusters through application programming interface (API) calls and task definitions.</a:t>
            </a:r>
          </a:p>
          <a:p>
            <a:endParaRPr lang="en-US" sz="1200" b="0" i="0" kern="1200" dirty="0">
              <a:solidFill>
                <a:schemeClr val="tx1"/>
              </a:solidFill>
              <a:effectLst/>
              <a:latin typeface="+mn-lt"/>
              <a:ea typeface="+mn-ea"/>
              <a:cs typeface="+mn-cs"/>
            </a:endParaRPr>
          </a:p>
          <a:p>
            <a:r>
              <a:rPr lang="en-US" sz="1200" dirty="0"/>
              <a:t>It’s a virtual firewall which controls the to and fro movement of item in EC2 .It is the first line of defense .</a:t>
            </a:r>
          </a:p>
          <a:p>
            <a:r>
              <a:rPr lang="en-US" sz="1200" dirty="0"/>
              <a:t>One instance can be associated with multiple security group . </a:t>
            </a:r>
          </a:p>
          <a:p>
            <a:r>
              <a:rPr lang="en-US" sz="1200" dirty="0"/>
              <a:t>One security group can also be associated to multiple Instance .</a:t>
            </a:r>
          </a:p>
          <a:p>
            <a:r>
              <a:rPr lang="en-US" sz="1200" dirty="0"/>
              <a:t>Any rule change made to security group will reflect immediately .</a:t>
            </a:r>
          </a:p>
          <a:p>
            <a:r>
              <a:rPr lang="en-US" sz="1200" dirty="0"/>
              <a:t>Security groups are state full means when you give inbound rule outbound rues are automatically updated whereas Network Access Control List  is state less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Groups are the fundamental of network security in AWS • They control how traffic is allowed into or out of our EC2 Instances.</a:t>
            </a:r>
            <a:endParaRPr lang="en-US" sz="1200" dirty="0"/>
          </a:p>
          <a:p>
            <a:r>
              <a:rPr lang="en-US" sz="1200" dirty="0"/>
              <a:t>You can’t deny any traffic group </a:t>
            </a: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10</a:t>
            </a:fld>
            <a:endParaRPr lang="en-US"/>
          </a:p>
        </p:txBody>
      </p:sp>
    </p:spTree>
    <p:extLst>
      <p:ext uri="{BB962C8B-B14F-4D97-AF65-F5344CB8AC3E}">
        <p14:creationId xmlns:p14="http://schemas.microsoft.com/office/powerpoint/2010/main" val="2230499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#!/bin/bash</a:t>
            </a:r>
          </a:p>
          <a:p>
            <a:r>
              <a:rPr lang="en-US" dirty="0"/>
              <a:t>yum install httpd</a:t>
            </a:r>
          </a:p>
          <a:p>
            <a:r>
              <a:rPr lang="en-US" dirty="0"/>
              <a:t>service httpd start</a:t>
            </a:r>
          </a:p>
          <a:p>
            <a:r>
              <a:rPr lang="en-US" dirty="0" err="1"/>
              <a:t>systemctl</a:t>
            </a:r>
            <a:r>
              <a:rPr lang="en-US" dirty="0"/>
              <a:t> enable httpd</a:t>
            </a:r>
          </a:p>
          <a:p>
            <a:r>
              <a:rPr lang="en-US" dirty="0"/>
              <a:t>cd /var/www/html</a:t>
            </a:r>
          </a:p>
          <a:p>
            <a:r>
              <a:rPr lang="en-US" dirty="0"/>
              <a:t>echo "&lt;html&gt;&lt;h1&gt; My website on AWS from script &lt;/h1&gt;&lt;/html&gt;" &gt;&gt; index.html</a:t>
            </a:r>
          </a:p>
          <a:p>
            <a:endParaRPr lang="en-US" dirty="0"/>
          </a:p>
          <a:p>
            <a:endParaRPr lang="en-US" dirty="0"/>
          </a:p>
          <a:p>
            <a:r>
              <a:rPr lang="en-US" dirty="0" err="1"/>
              <a:t>sudo</a:t>
            </a:r>
            <a:r>
              <a:rPr lang="en-US" dirty="0"/>
              <a:t> amazon-</a:t>
            </a:r>
            <a:r>
              <a:rPr lang="en-US" dirty="0" err="1"/>
              <a:t>linux</a:t>
            </a:r>
            <a:r>
              <a:rPr lang="en-US" dirty="0"/>
              <a:t>-extras install </a:t>
            </a:r>
            <a:r>
              <a:rPr lang="en-US" dirty="0" err="1"/>
              <a:t>epel</a:t>
            </a:r>
            <a:r>
              <a:rPr lang="en-US" dirty="0"/>
              <a:t> -y </a:t>
            </a:r>
          </a:p>
          <a:p>
            <a:r>
              <a:rPr lang="en-US" dirty="0" err="1"/>
              <a:t>sudo</a:t>
            </a:r>
            <a:r>
              <a:rPr lang="en-US" dirty="0"/>
              <a:t> yum install stress -y </a:t>
            </a:r>
          </a:p>
          <a:p>
            <a:r>
              <a:rPr lang="en-US" dirty="0"/>
              <a:t>stress -c 8 </a:t>
            </a:r>
          </a:p>
          <a:p>
            <a:endParaRPr lang="en-US" dirty="0"/>
          </a:p>
          <a:p>
            <a:r>
              <a:rPr lang="en-US" dirty="0"/>
              <a:t>yum </a:t>
            </a:r>
            <a:r>
              <a:rPr lang="en-US" dirty="0" err="1"/>
              <a:t>repolist</a:t>
            </a:r>
            <a:r>
              <a:rPr lang="en-US" dirty="0"/>
              <a:t> </a:t>
            </a:r>
          </a:p>
          <a:p>
            <a:r>
              <a:rPr lang="en-US" dirty="0"/>
              <a:t>yum list installed</a:t>
            </a:r>
          </a:p>
          <a:p>
            <a:r>
              <a:rPr lang="en-US" dirty="0"/>
              <a:t>yum </a:t>
            </a:r>
            <a:r>
              <a:rPr lang="en-US" dirty="0" err="1"/>
              <a:t>grouplist</a:t>
            </a:r>
            <a:endParaRPr lang="en-US" dirty="0"/>
          </a:p>
          <a:p>
            <a:r>
              <a:rPr lang="en-US" dirty="0"/>
              <a:t>tail -5 /var/log/yum.log</a:t>
            </a:r>
          </a:p>
          <a:p>
            <a:r>
              <a:rPr lang="en-US" dirty="0"/>
              <a:t>yum history</a:t>
            </a:r>
          </a:p>
          <a:p>
            <a:r>
              <a:rPr lang="en-US" dirty="0"/>
              <a:t>yum search java </a:t>
            </a:r>
          </a:p>
          <a:p>
            <a:r>
              <a:rPr lang="en-US" dirty="0"/>
              <a:t> </a:t>
            </a:r>
          </a:p>
          <a:p>
            <a:endParaRPr lang="en-US" dirty="0"/>
          </a:p>
          <a:p>
            <a:r>
              <a:rPr lang="en-US" dirty="0"/>
              <a:t>#!/bin/bash</a:t>
            </a:r>
          </a:p>
          <a:p>
            <a:r>
              <a:rPr lang="en-US" dirty="0"/>
              <a:t>yum update -y</a:t>
            </a:r>
          </a:p>
          <a:p>
            <a:r>
              <a:rPr lang="en-US" dirty="0"/>
              <a:t>yum install </a:t>
            </a:r>
            <a:r>
              <a:rPr lang="en-US" dirty="0" err="1"/>
              <a:t>httpd</a:t>
            </a:r>
            <a:r>
              <a:rPr lang="en-US" dirty="0"/>
              <a:t> -y</a:t>
            </a:r>
          </a:p>
          <a:p>
            <a:r>
              <a:rPr lang="en-US" dirty="0"/>
              <a:t>service </a:t>
            </a:r>
            <a:r>
              <a:rPr lang="en-US" dirty="0" err="1"/>
              <a:t>httpd</a:t>
            </a:r>
            <a:r>
              <a:rPr lang="en-US" dirty="0"/>
              <a:t> start</a:t>
            </a:r>
          </a:p>
          <a:p>
            <a:r>
              <a:rPr lang="en-US" dirty="0" err="1"/>
              <a:t>chkconfig</a:t>
            </a:r>
            <a:r>
              <a:rPr lang="en-US" dirty="0"/>
              <a:t> </a:t>
            </a:r>
            <a:r>
              <a:rPr lang="en-US" dirty="0" err="1"/>
              <a:t>httpd</a:t>
            </a:r>
            <a:r>
              <a:rPr lang="en-US" dirty="0"/>
              <a:t> on</a:t>
            </a:r>
          </a:p>
          <a:p>
            <a:r>
              <a:rPr lang="en-US" dirty="0"/>
              <a:t>cd /</a:t>
            </a:r>
            <a:r>
              <a:rPr lang="en-US" dirty="0" err="1"/>
              <a:t>var</a:t>
            </a:r>
            <a:r>
              <a:rPr lang="en-US" dirty="0"/>
              <a:t>/www/html</a:t>
            </a:r>
          </a:p>
          <a:p>
            <a:r>
              <a:rPr lang="en-US" dirty="0"/>
              <a:t>echo "&lt;html&gt;&lt;h1&gt;Hello Cloud Gurus Welcome To My Webpage&lt;/h1&gt;&lt;/html&gt;" &gt; 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echo "&lt;html&gt;&lt;h2&gt;Hello Cloud from AWS &lt;/h2&gt;&lt;/html&gt;" &gt;&gt; index.html</a:t>
            </a:r>
          </a:p>
          <a:p>
            <a:endParaRPr lang="en-US" dirty="0"/>
          </a:p>
          <a:p>
            <a:r>
              <a:rPr lang="en-US" dirty="0" err="1"/>
              <a:t>aws</a:t>
            </a:r>
            <a:r>
              <a:rPr lang="en-US" dirty="0"/>
              <a:t> s3 </a:t>
            </a:r>
            <a:r>
              <a:rPr lang="en-US" dirty="0" err="1"/>
              <a:t>mb</a:t>
            </a:r>
            <a:r>
              <a:rPr lang="en-US" dirty="0"/>
              <a:t> s3://vikas-online-2301</a:t>
            </a:r>
          </a:p>
          <a:p>
            <a:r>
              <a:rPr lang="en-US" dirty="0" err="1"/>
              <a:t>aws</a:t>
            </a:r>
            <a:r>
              <a:rPr lang="en-US" dirty="0"/>
              <a:t> s3 </a:t>
            </a:r>
            <a:r>
              <a:rPr lang="en-US" dirty="0" err="1"/>
              <a:t>cp</a:t>
            </a:r>
            <a:r>
              <a:rPr lang="en-US" dirty="0"/>
              <a:t> index.html s3://vikas-online-2301</a:t>
            </a:r>
          </a:p>
          <a:p>
            <a:endParaRPr lang="en-US" dirty="0"/>
          </a:p>
          <a:p>
            <a:endParaRPr lang="en-US" dirty="0"/>
          </a:p>
          <a:p>
            <a:r>
              <a:rPr lang="en-US" dirty="0"/>
              <a:t> curl http://169.254.169.254/latest/user-data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curl http://169.254.169.254/latest/meta-data</a:t>
            </a:r>
          </a:p>
          <a:p>
            <a:endParaRPr lang="en-US" dirty="0"/>
          </a:p>
          <a:p>
            <a:r>
              <a:rPr lang="en-US" dirty="0">
                <a:hlinkClick r:id="rId3"/>
              </a:rPr>
              <a:t>https://www.thegeekstuff.com/2019/04/aws-s3-cli-examples/</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11</a:t>
            </a:fld>
            <a:endParaRPr lang="en-US"/>
          </a:p>
        </p:txBody>
      </p:sp>
    </p:spTree>
    <p:extLst>
      <p:ext uri="{BB962C8B-B14F-4D97-AF65-F5344CB8AC3E}">
        <p14:creationId xmlns:p14="http://schemas.microsoft.com/office/powerpoint/2010/main" val="1885577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1  clear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  yum install httpd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3  service httpd status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4  service httpd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5  service httpd status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6  clear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7  </a:t>
            </a:r>
            <a:r>
              <a:rPr lang="en-US" dirty="0" err="1"/>
              <a:t>systemctl</a:t>
            </a:r>
            <a:r>
              <a:rPr lang="en-US" dirty="0"/>
              <a:t> enable httpd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8  cd /var/www/html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9  nano 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10  cat 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11  nano 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12  clear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13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Networking has two sorts of IPs. IPv4 and IPv6: </a:t>
            </a:r>
          </a:p>
          <a:p>
            <a:endParaRPr lang="en-US" dirty="0"/>
          </a:p>
          <a:p>
            <a:r>
              <a:rPr lang="en-US" dirty="0"/>
              <a:t>• IPv4: 1.160.10.240 </a:t>
            </a:r>
          </a:p>
          <a:p>
            <a:r>
              <a:rPr lang="en-US" dirty="0"/>
              <a:t>• IPv6: 3ffe:1900:4545:3:200:f8ff:fe21:67cf</a:t>
            </a:r>
          </a:p>
        </p:txBody>
      </p:sp>
      <p:sp>
        <p:nvSpPr>
          <p:cNvPr id="4" name="Slide Number Placeholder 3"/>
          <p:cNvSpPr>
            <a:spLocks noGrp="1"/>
          </p:cNvSpPr>
          <p:nvPr>
            <p:ph type="sldNum" sz="quarter" idx="5"/>
          </p:nvPr>
        </p:nvSpPr>
        <p:spPr/>
        <p:txBody>
          <a:bodyPr/>
          <a:lstStyle/>
          <a:p>
            <a:fld id="{D13F857A-019F-47E0-8DC4-4B429F095704}" type="slidenum">
              <a:rPr lang="en-US" smtClean="0"/>
              <a:t>12</a:t>
            </a:fld>
            <a:endParaRPr lang="en-US"/>
          </a:p>
        </p:txBody>
      </p:sp>
    </p:spTree>
    <p:extLst>
      <p:ext uri="{BB962C8B-B14F-4D97-AF65-F5344CB8AC3E}">
        <p14:creationId xmlns:p14="http://schemas.microsoft.com/office/powerpoint/2010/main" val="3957103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 IP </a:t>
            </a:r>
          </a:p>
          <a:p>
            <a:r>
              <a:rPr lang="en-US" dirty="0"/>
              <a:t>• With an Elastic IP address, you can mask the failure of an instance or software by rapidly remapping the address to another instance in your account. </a:t>
            </a:r>
          </a:p>
          <a:p>
            <a:r>
              <a:rPr lang="en-US" dirty="0"/>
              <a:t>• You can only have 5 Elastic IP in your account (you can ask AWS to increase that).</a:t>
            </a:r>
          </a:p>
        </p:txBody>
      </p:sp>
      <p:sp>
        <p:nvSpPr>
          <p:cNvPr id="4" name="Slide Number Placeholder 3"/>
          <p:cNvSpPr>
            <a:spLocks noGrp="1"/>
          </p:cNvSpPr>
          <p:nvPr>
            <p:ph type="sldNum" sz="quarter" idx="5"/>
          </p:nvPr>
        </p:nvSpPr>
        <p:spPr/>
        <p:txBody>
          <a:bodyPr/>
          <a:lstStyle/>
          <a:p>
            <a:fld id="{D13F857A-019F-47E0-8DC4-4B429F095704}" type="slidenum">
              <a:rPr lang="en-US" smtClean="0"/>
              <a:t>13</a:t>
            </a:fld>
            <a:endParaRPr lang="en-US"/>
          </a:p>
        </p:txBody>
      </p:sp>
    </p:spTree>
    <p:extLst>
      <p:ext uri="{BB962C8B-B14F-4D97-AF65-F5344CB8AC3E}">
        <p14:creationId xmlns:p14="http://schemas.microsoft.com/office/powerpoint/2010/main" val="2677812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to Default</a:t>
            </a:r>
            <a:r>
              <a:rPr lang="en-US" baseline="0" dirty="0"/>
              <a:t> SG to accommodate NFS protocol on </a:t>
            </a:r>
            <a:r>
              <a:rPr lang="en-US" baseline="0" dirty="0" err="1"/>
              <a:t>webDMZ</a:t>
            </a:r>
            <a:r>
              <a:rPr lang="en-US" baseline="0" dirty="0"/>
              <a:t>.</a:t>
            </a:r>
            <a:r>
              <a:rPr lang="en-US" dirty="0"/>
              <a:t>  </a:t>
            </a:r>
          </a:p>
          <a:p>
            <a:r>
              <a:rPr lang="en-US" dirty="0"/>
              <a:t>#!/bin/bash</a:t>
            </a:r>
          </a:p>
          <a:p>
            <a:r>
              <a:rPr lang="en-US" dirty="0"/>
              <a:t>  yum update -y</a:t>
            </a:r>
          </a:p>
          <a:p>
            <a:r>
              <a:rPr lang="en-US" dirty="0"/>
              <a:t>  yum install </a:t>
            </a:r>
            <a:r>
              <a:rPr lang="en-US" dirty="0" err="1"/>
              <a:t>httpd</a:t>
            </a:r>
            <a:r>
              <a:rPr lang="en-US" dirty="0"/>
              <a:t> -y</a:t>
            </a:r>
          </a:p>
          <a:p>
            <a:r>
              <a:rPr lang="en-US" dirty="0"/>
              <a:t>  service </a:t>
            </a:r>
            <a:r>
              <a:rPr lang="en-US" dirty="0" err="1"/>
              <a:t>httpd</a:t>
            </a:r>
            <a:r>
              <a:rPr lang="en-US" dirty="0"/>
              <a:t> start</a:t>
            </a:r>
          </a:p>
          <a:p>
            <a:r>
              <a:rPr lang="en-US" dirty="0"/>
              <a:t>  </a:t>
            </a:r>
            <a:r>
              <a:rPr lang="en-US" dirty="0" err="1"/>
              <a:t>chkconfig</a:t>
            </a:r>
            <a:r>
              <a:rPr lang="en-US" dirty="0"/>
              <a:t> </a:t>
            </a:r>
            <a:r>
              <a:rPr lang="en-US" dirty="0" err="1"/>
              <a:t>httpd</a:t>
            </a:r>
            <a:r>
              <a:rPr lang="en-US" dirty="0"/>
              <a:t> on</a:t>
            </a:r>
          </a:p>
          <a:p>
            <a:r>
              <a:rPr lang="en-US" dirty="0"/>
              <a:t>  yum install amazon-</a:t>
            </a:r>
            <a:r>
              <a:rPr lang="en-US" dirty="0" err="1"/>
              <a:t>efs</a:t>
            </a:r>
            <a:r>
              <a:rPr lang="en-US" dirty="0"/>
              <a:t>-</a:t>
            </a:r>
            <a:r>
              <a:rPr lang="en-US" dirty="0" err="1"/>
              <a:t>utils</a:t>
            </a:r>
            <a:r>
              <a:rPr lang="en-US" dirty="0"/>
              <a:t> –y </a:t>
            </a:r>
          </a:p>
          <a:p>
            <a:r>
              <a:rPr lang="en-US" dirty="0"/>
              <a:t>   enable </a:t>
            </a:r>
            <a:r>
              <a:rPr lang="en-US" dirty="0" err="1"/>
              <a:t>nfs</a:t>
            </a:r>
            <a:r>
              <a:rPr lang="en-US" dirty="0"/>
              <a:t> on default SG ..</a:t>
            </a:r>
          </a:p>
          <a:p>
            <a:endParaRPr lang="en-US" dirty="0"/>
          </a:p>
          <a:p>
            <a:r>
              <a:rPr lang="en-US" dirty="0"/>
              <a:t>Once the instance is </a:t>
            </a:r>
            <a:r>
              <a:rPr lang="en-US" dirty="0" err="1"/>
              <a:t>launced</a:t>
            </a:r>
            <a:r>
              <a:rPr lang="en-US" dirty="0"/>
              <a:t> ..Connect to it via putty and mount using -- &gt; mount –t </a:t>
            </a:r>
            <a:r>
              <a:rPr lang="en-US" dirty="0" err="1"/>
              <a:t>efs</a:t>
            </a:r>
            <a:r>
              <a:rPr lang="en-US" dirty="0"/>
              <a:t> –o </a:t>
            </a:r>
            <a:r>
              <a:rPr lang="en-US" dirty="0" err="1"/>
              <a:t>tls</a:t>
            </a:r>
            <a:r>
              <a:rPr lang="en-US" dirty="0"/>
              <a:t> fs-9816b269:/ /</a:t>
            </a:r>
            <a:r>
              <a:rPr lang="en-US" dirty="0" err="1"/>
              <a:t>var</a:t>
            </a:r>
            <a:r>
              <a:rPr lang="en-US" dirty="0"/>
              <a:t>/www/html   from /</a:t>
            </a:r>
            <a:r>
              <a:rPr lang="en-US" dirty="0" err="1"/>
              <a:t>var</a:t>
            </a:r>
            <a:r>
              <a:rPr lang="en-US" dirty="0"/>
              <a:t>/www/</a:t>
            </a:r>
            <a:r>
              <a:rPr lang="en-US" baseline="0" dirty="0"/>
              <a:t>  .. Create a file here inside html .</a:t>
            </a:r>
            <a:endParaRPr lang="en-US" dirty="0"/>
          </a:p>
          <a:p>
            <a:endParaRPr lang="en-US" dirty="0"/>
          </a:p>
          <a:p>
            <a:r>
              <a:rPr lang="en-US" dirty="0"/>
              <a:t>  </a:t>
            </a:r>
            <a:r>
              <a:rPr lang="en-US" dirty="0" err="1"/>
              <a:t>lsblk</a:t>
            </a:r>
            <a:endParaRPr lang="en-US" dirty="0"/>
          </a:p>
          <a:p>
            <a:r>
              <a:rPr lang="en-US" dirty="0"/>
              <a:t>  </a:t>
            </a:r>
            <a:r>
              <a:rPr lang="en-US" dirty="0" err="1"/>
              <a:t>mkfs</a:t>
            </a:r>
            <a:r>
              <a:rPr lang="en-US" dirty="0"/>
              <a:t> –t ext4 /dev/</a:t>
            </a:r>
            <a:r>
              <a:rPr lang="en-US" dirty="0" err="1"/>
              <a:t>xvdb</a:t>
            </a:r>
            <a:endParaRPr lang="en-US" dirty="0"/>
          </a:p>
          <a:p>
            <a:r>
              <a:rPr lang="en-US" dirty="0"/>
              <a:t>  </a:t>
            </a:r>
            <a:r>
              <a:rPr lang="en-US" dirty="0" err="1"/>
              <a:t>mkdir</a:t>
            </a:r>
            <a:r>
              <a:rPr lang="en-US" dirty="0"/>
              <a:t> /</a:t>
            </a:r>
            <a:r>
              <a:rPr lang="en-US" dirty="0" err="1"/>
              <a:t>testblock</a:t>
            </a:r>
            <a:endParaRPr lang="en-US" dirty="0"/>
          </a:p>
          <a:p>
            <a:r>
              <a:rPr lang="en-US" dirty="0"/>
              <a:t>  mount /dev/</a:t>
            </a:r>
            <a:r>
              <a:rPr lang="en-US" dirty="0" err="1"/>
              <a:t>xvdb</a:t>
            </a:r>
            <a:r>
              <a:rPr lang="en-US" dirty="0"/>
              <a:t> /</a:t>
            </a:r>
            <a:r>
              <a:rPr lang="en-US" dirty="0" err="1"/>
              <a:t>testblock</a:t>
            </a:r>
            <a:r>
              <a:rPr lang="en-US" dirty="0"/>
              <a:t> </a:t>
            </a:r>
          </a:p>
          <a:p>
            <a:r>
              <a:rPr lang="en-US" dirty="0"/>
              <a:t>  file –s /dev/</a:t>
            </a:r>
            <a:r>
              <a:rPr lang="en-US" dirty="0" err="1"/>
              <a:t>xvdf</a:t>
            </a:r>
            <a:r>
              <a:rPr lang="en-US" dirty="0"/>
              <a:t> </a:t>
            </a:r>
          </a:p>
          <a:p>
            <a:endParaRPr lang="en-US" dirty="0"/>
          </a:p>
          <a:p>
            <a:r>
              <a:rPr lang="en-US" dirty="0"/>
              <a:t>   </a:t>
            </a:r>
            <a:r>
              <a:rPr lang="en-US" dirty="0" err="1"/>
              <a:t>aws</a:t>
            </a:r>
            <a:r>
              <a:rPr lang="en-US" dirty="0"/>
              <a:t> ec2 run-instances</a:t>
            </a:r>
            <a:r>
              <a:rPr lang="en-US" baseline="0" dirty="0"/>
              <a:t> --image-id &lt;&gt; --count 1 --instance-type t2.micro --key-name &lt;&gt; --security-group-ids &lt;&gt; --subnet-id &lt;&gt;</a:t>
            </a:r>
            <a:endParaRPr lang="en-US" dirty="0"/>
          </a:p>
          <a:p>
            <a:r>
              <a:rPr lang="en-US" dirty="0"/>
              <a:t>   </a:t>
            </a:r>
            <a:r>
              <a:rPr lang="en-US" dirty="0" err="1"/>
              <a:t>aws</a:t>
            </a:r>
            <a:r>
              <a:rPr lang="en-US" dirty="0"/>
              <a:t> ec2</a:t>
            </a:r>
            <a:r>
              <a:rPr lang="en-US" baseline="0" dirty="0"/>
              <a:t> </a:t>
            </a:r>
            <a:r>
              <a:rPr lang="en-US" dirty="0"/>
              <a:t>describe-instance</a:t>
            </a:r>
            <a:r>
              <a:rPr lang="en-US" baseline="0" dirty="0"/>
              <a:t>s</a:t>
            </a:r>
          </a:p>
          <a:p>
            <a:r>
              <a:rPr lang="en-US" baseline="0" dirty="0"/>
              <a:t>   </a:t>
            </a:r>
            <a:r>
              <a:rPr lang="en-US" baseline="0" dirty="0" err="1"/>
              <a:t>aws</a:t>
            </a:r>
            <a:r>
              <a:rPr lang="en-US" baseline="0" dirty="0"/>
              <a:t> ec2 terminate-instances --instance-ids  &lt;instance id &gt; </a:t>
            </a:r>
            <a:r>
              <a:rPr lang="en-US" dirty="0"/>
              <a:t> </a:t>
            </a:r>
          </a:p>
          <a:p>
            <a:r>
              <a:rPr lang="en-US" dirty="0"/>
              <a:t>   </a:t>
            </a:r>
          </a:p>
          <a:p>
            <a:r>
              <a:rPr lang="en-US" dirty="0"/>
              <a:t>   </a:t>
            </a:r>
            <a:r>
              <a:rPr lang="en-US" dirty="0" err="1"/>
              <a:t>aws</a:t>
            </a:r>
            <a:r>
              <a:rPr lang="en-US" dirty="0"/>
              <a:t> s3 </a:t>
            </a:r>
            <a:r>
              <a:rPr lang="en-US" dirty="0" err="1"/>
              <a:t>cp</a:t>
            </a:r>
            <a:r>
              <a:rPr lang="en-US" dirty="0"/>
              <a:t> --recursive</a:t>
            </a:r>
            <a:r>
              <a:rPr lang="en-US" baseline="0" dirty="0"/>
              <a:t> s3://&lt;bucket-name&gt;  /home/ec2-user</a:t>
            </a:r>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14</a:t>
            </a:fld>
            <a:endParaRPr lang="en-US"/>
          </a:p>
        </p:txBody>
      </p:sp>
    </p:spTree>
    <p:extLst>
      <p:ext uri="{BB962C8B-B14F-4D97-AF65-F5344CB8AC3E}">
        <p14:creationId xmlns:p14="http://schemas.microsoft.com/office/powerpoint/2010/main" val="352814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Your company has decided to set up a new AWS account for test and dev purposes. They already use AWS for production, but would like a new account dedicated for test and dev so as to not accidentally break the production environment. You launch an exact replica of your production environment using a </a:t>
            </a:r>
            <a:r>
              <a:rPr lang="en-US" sz="1200" b="1" i="0" kern="1200" dirty="0" err="1">
                <a:solidFill>
                  <a:schemeClr val="tx1"/>
                </a:solidFill>
                <a:effectLst/>
                <a:latin typeface="+mn-lt"/>
                <a:ea typeface="+mn-ea"/>
                <a:cs typeface="+mn-cs"/>
              </a:rPr>
              <a:t>cloudformation</a:t>
            </a:r>
            <a:r>
              <a:rPr lang="en-US" sz="1200" b="1" i="0" kern="1200" dirty="0">
                <a:solidFill>
                  <a:schemeClr val="tx1"/>
                </a:solidFill>
                <a:effectLst/>
                <a:latin typeface="+mn-lt"/>
                <a:ea typeface="+mn-ea"/>
                <a:cs typeface="+mn-cs"/>
              </a:rPr>
              <a:t> template that your company uses in production. However </a:t>
            </a:r>
            <a:r>
              <a:rPr lang="en-US" sz="1200" b="1" i="0" kern="1200" dirty="0" err="1">
                <a:solidFill>
                  <a:schemeClr val="tx1"/>
                </a:solidFill>
                <a:effectLst/>
                <a:latin typeface="+mn-lt"/>
                <a:ea typeface="+mn-ea"/>
                <a:cs typeface="+mn-cs"/>
              </a:rPr>
              <a:t>cloudformation</a:t>
            </a:r>
            <a:r>
              <a:rPr lang="en-US" sz="1200" b="1" i="0" kern="1200" dirty="0">
                <a:solidFill>
                  <a:schemeClr val="tx1"/>
                </a:solidFill>
                <a:effectLst/>
                <a:latin typeface="+mn-lt"/>
                <a:ea typeface="+mn-ea"/>
                <a:cs typeface="+mn-cs"/>
              </a:rPr>
              <a:t> fails. You use the exact same </a:t>
            </a:r>
            <a:r>
              <a:rPr lang="en-US" sz="1200" b="1" i="0" kern="1200" dirty="0" err="1">
                <a:solidFill>
                  <a:schemeClr val="tx1"/>
                </a:solidFill>
                <a:effectLst/>
                <a:latin typeface="+mn-lt"/>
                <a:ea typeface="+mn-ea"/>
                <a:cs typeface="+mn-cs"/>
              </a:rPr>
              <a:t>CloudFormation</a:t>
            </a:r>
            <a:r>
              <a:rPr lang="en-US" sz="1200" b="1" i="0" kern="1200" dirty="0">
                <a:solidFill>
                  <a:schemeClr val="tx1"/>
                </a:solidFill>
                <a:effectLst/>
                <a:latin typeface="+mn-lt"/>
                <a:ea typeface="+mn-ea"/>
                <a:cs typeface="+mn-cs"/>
              </a:rPr>
              <a:t> template in production so the failure is something to do with your new AWS account. The </a:t>
            </a:r>
            <a:r>
              <a:rPr lang="en-US" sz="1200" b="1" i="0" kern="1200" dirty="0" err="1">
                <a:solidFill>
                  <a:schemeClr val="tx1"/>
                </a:solidFill>
                <a:effectLst/>
                <a:latin typeface="+mn-lt"/>
                <a:ea typeface="+mn-ea"/>
                <a:cs typeface="+mn-cs"/>
              </a:rPr>
              <a:t>CloudFormation</a:t>
            </a:r>
            <a:r>
              <a:rPr lang="en-US" sz="1200" b="1" i="0" kern="1200" dirty="0">
                <a:solidFill>
                  <a:schemeClr val="tx1"/>
                </a:solidFill>
                <a:effectLst/>
                <a:latin typeface="+mn-lt"/>
                <a:ea typeface="+mn-ea"/>
                <a:cs typeface="+mn-cs"/>
              </a:rPr>
              <a:t> template is trying to launch 60 new EC2 instances in a single availability zone. After some research you discover that the problem is; --</a:t>
            </a:r>
            <a:r>
              <a:rPr lang="en-US" sz="1200" b="0" i="0" kern="1200" dirty="0">
                <a:solidFill>
                  <a:schemeClr val="tx1"/>
                </a:solidFill>
                <a:effectLst/>
                <a:latin typeface="+mn-lt"/>
                <a:ea typeface="+mn-ea"/>
                <a:cs typeface="+mn-cs"/>
              </a:rPr>
              <a:t>. There is a soft limit of 20 instances per region. Submit the limit increase form and retry the failed requests once approved </a:t>
            </a:r>
            <a:r>
              <a:rPr lang="en-US" sz="1200" b="1"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00E7D3-AB95-4795-9063-83778880FB9F}" type="slidenum">
              <a:rPr lang="en-US" smtClean="0"/>
              <a:t>15</a:t>
            </a:fld>
            <a:endParaRPr lang="en-US"/>
          </a:p>
        </p:txBody>
      </p:sp>
    </p:spTree>
    <p:extLst>
      <p:ext uri="{BB962C8B-B14F-4D97-AF65-F5344CB8AC3E}">
        <p14:creationId xmlns:p14="http://schemas.microsoft.com/office/powerpoint/2010/main" val="3839219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Spot Fleets = set of Spot Instances + (optional) On-Demand Instances</a:t>
            </a:r>
          </a:p>
          <a:p>
            <a:r>
              <a:rPr lang="en-US" dirty="0"/>
              <a:t>• The Spot Fleet will try to meet the target capacity with price constraints</a:t>
            </a:r>
          </a:p>
          <a:p>
            <a:r>
              <a:rPr lang="en-US" dirty="0"/>
              <a:t>	• Define possible launch pools: instance type (m5.large), OS, Availability Zone</a:t>
            </a:r>
          </a:p>
          <a:p>
            <a:r>
              <a:rPr lang="en-US" dirty="0"/>
              <a:t>	• Can have multiple launch pools, so that the fleet can choose</a:t>
            </a:r>
          </a:p>
          <a:p>
            <a:r>
              <a:rPr lang="en-US" dirty="0"/>
              <a:t>	• Spot Fleet stops launching instances when reaching capacity or max cost</a:t>
            </a:r>
          </a:p>
          <a:p>
            <a:r>
              <a:rPr lang="en-US" dirty="0"/>
              <a:t>• Strategies to allocate Spot Instances:</a:t>
            </a:r>
          </a:p>
          <a:p>
            <a:r>
              <a:rPr lang="en-US" dirty="0"/>
              <a:t>	• </a:t>
            </a:r>
            <a:r>
              <a:rPr lang="en-US" dirty="0" err="1"/>
              <a:t>lowestPrice</a:t>
            </a:r>
            <a:r>
              <a:rPr lang="en-US" dirty="0"/>
              <a:t>: from the pool with the lowest price (cost optimization, short workload)</a:t>
            </a:r>
          </a:p>
          <a:p>
            <a:r>
              <a:rPr lang="en-US" dirty="0"/>
              <a:t>	• diversified: distributed across all pools (great for availability, long workloads)</a:t>
            </a:r>
          </a:p>
          <a:p>
            <a:r>
              <a:rPr lang="en-US" dirty="0"/>
              <a:t>	• </a:t>
            </a:r>
            <a:r>
              <a:rPr lang="en-US" dirty="0" err="1"/>
              <a:t>capacityOptimized</a:t>
            </a:r>
            <a:r>
              <a:rPr lang="en-US" dirty="0"/>
              <a:t>: pool with the optimal capacity for the number of instances</a:t>
            </a:r>
          </a:p>
        </p:txBody>
      </p:sp>
      <p:sp>
        <p:nvSpPr>
          <p:cNvPr id="4" name="Slide Number Placeholder 3"/>
          <p:cNvSpPr>
            <a:spLocks noGrp="1"/>
          </p:cNvSpPr>
          <p:nvPr>
            <p:ph type="sldNum" sz="quarter" idx="5"/>
          </p:nvPr>
        </p:nvSpPr>
        <p:spPr/>
        <p:txBody>
          <a:bodyPr/>
          <a:lstStyle/>
          <a:p>
            <a:fld id="{D13F857A-019F-47E0-8DC4-4B429F095704}" type="slidenum">
              <a:rPr lang="en-US" smtClean="0"/>
              <a:t>16</a:t>
            </a:fld>
            <a:endParaRPr lang="en-US"/>
          </a:p>
        </p:txBody>
      </p:sp>
    </p:spTree>
    <p:extLst>
      <p:ext uri="{BB962C8B-B14F-4D97-AF65-F5344CB8AC3E}">
        <p14:creationId xmlns:p14="http://schemas.microsoft.com/office/powerpoint/2010/main" val="2645134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a compute service where you can upload your code and create a Lambda function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a:t>
            </a:r>
            <a:r>
              <a:rPr lang="en-US" baseline="0" dirty="0"/>
              <a:t> takes care of provisioning and managing the servers that you use to run the code .You need not worry about OS ,patching ,scaling </a:t>
            </a:r>
            <a:r>
              <a:rPr lang="en-US" baseline="0" dirty="0" err="1"/>
              <a:t>etc</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Quick and simple .</a:t>
            </a:r>
            <a:r>
              <a:rPr lang="en-US" dirty="0"/>
              <a:t> Automated version of EC2</a:t>
            </a:r>
            <a:r>
              <a:rPr lang="en-US" baseline="0" dirty="0"/>
              <a:t> .</a:t>
            </a:r>
          </a:p>
          <a:p>
            <a:pPr marL="228600" indent="-228600">
              <a:buAutoNum type="arabicPeriod"/>
            </a:pPr>
            <a:r>
              <a:rPr lang="en-US" baseline="0" dirty="0"/>
              <a:t>Scalable </a:t>
            </a:r>
          </a:p>
          <a:p>
            <a:pPr marL="228600" indent="-228600">
              <a:buAutoNum type="arabicPeriod"/>
            </a:pPr>
            <a:r>
              <a:rPr lang="en-US" baseline="0" dirty="0"/>
              <a:t>Cost effective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Offers multi tenancy architecture – share your application in secured manner .</a:t>
            </a:r>
            <a:r>
              <a:rPr lang="en-US" dirty="0"/>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Server less architecture</a:t>
            </a:r>
            <a:endParaRPr lang="en-US" baseline="0" dirty="0"/>
          </a:p>
          <a:p>
            <a:pPr marL="228600" indent="-228600">
              <a:buAutoNum type="arabicPeriod"/>
            </a:pPr>
            <a:r>
              <a:rPr lang="en-US" baseline="0" dirty="0"/>
              <a:t>Better user experience by quick feedback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Suitable</a:t>
            </a:r>
            <a:r>
              <a:rPr lang="en-US" baseline="0" dirty="0"/>
              <a:t> to execute background task  not to launch a application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https://docs.aws.amazon.com/lambda/latest/dg/limits.html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1" i="0" kern="1200" dirty="0">
                <a:solidFill>
                  <a:schemeClr val="tx1"/>
                </a:solidFill>
                <a:effectLst/>
                <a:latin typeface="+mn-lt"/>
                <a:ea typeface="+mn-ea"/>
                <a:cs typeface="+mn-cs"/>
              </a:rPr>
              <a:t>Boto3</a:t>
            </a:r>
            <a:r>
              <a:rPr lang="en-US" sz="1200" b="0" i="0" kern="1200" dirty="0">
                <a:solidFill>
                  <a:schemeClr val="tx1"/>
                </a:solidFill>
                <a:effectLst/>
                <a:latin typeface="+mn-lt"/>
                <a:ea typeface="+mn-ea"/>
                <a:cs typeface="+mn-cs"/>
              </a:rPr>
              <a:t> is the Amazon Web Services (AWS) Software Development Kit (SDK) for Python, which allows Python developers to write software that makes use of services like Amazon S3 and Amazon EC2. You can find the latest, most up to date, documentation at our doc site, including a list of services that are supported.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4"/>
              </a:rPr>
              <a:t>https://boto3.readthedocs.io/en/latest/reference/services/ec2.html</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https://boto3.amazonaws.com/v1/documentation/api/latest/guide/migrationec2.html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Code to start – stop instance in a scheduled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DE00E7D3-AB95-4795-9063-83778880FB9F}" type="slidenum">
              <a:rPr lang="en-US" smtClean="0"/>
              <a:t>18</a:t>
            </a:fld>
            <a:endParaRPr lang="en-US"/>
          </a:p>
        </p:txBody>
      </p:sp>
    </p:spTree>
    <p:extLst>
      <p:ext uri="{BB962C8B-B14F-4D97-AF65-F5344CB8AC3E}">
        <p14:creationId xmlns:p14="http://schemas.microsoft.com/office/powerpoint/2010/main" val="255529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https://aws.amazon.com/lambda/features/</a:t>
            </a:r>
          </a:p>
        </p:txBody>
      </p:sp>
      <p:sp>
        <p:nvSpPr>
          <p:cNvPr id="4" name="Slide Number Placeholder 3"/>
          <p:cNvSpPr>
            <a:spLocks noGrp="1"/>
          </p:cNvSpPr>
          <p:nvPr>
            <p:ph type="sldNum" sz="quarter" idx="10"/>
          </p:nvPr>
        </p:nvSpPr>
        <p:spPr/>
        <p:txBody>
          <a:bodyPr/>
          <a:lstStyle/>
          <a:p>
            <a:fld id="{D13F857A-019F-47E0-8DC4-4B429F095704}" type="slidenum">
              <a:rPr lang="en-US" smtClean="0"/>
              <a:t>19</a:t>
            </a:fld>
            <a:endParaRPr lang="en-US"/>
          </a:p>
        </p:txBody>
      </p:sp>
    </p:spTree>
    <p:extLst>
      <p:ext uri="{BB962C8B-B14F-4D97-AF65-F5344CB8AC3E}">
        <p14:creationId xmlns:p14="http://schemas.microsoft.com/office/powerpoint/2010/main" val="2501197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driven computing using</a:t>
            </a:r>
            <a:r>
              <a:rPr lang="en-US" baseline="0" dirty="0"/>
              <a:t> small independent functions running inside containers in cloud.</a:t>
            </a:r>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20</a:t>
            </a:fld>
            <a:endParaRPr lang="en-US"/>
          </a:p>
        </p:txBody>
      </p:sp>
    </p:spTree>
    <p:extLst>
      <p:ext uri="{BB962C8B-B14F-4D97-AF65-F5344CB8AC3E}">
        <p14:creationId xmlns:p14="http://schemas.microsoft.com/office/powerpoint/2010/main" val="152986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EC2 :</a:t>
            </a:r>
          </a:p>
          <a:p>
            <a:r>
              <a:rPr lang="en-US" dirty="0"/>
              <a:t>---------</a:t>
            </a:r>
          </a:p>
          <a:p>
            <a:r>
              <a:rPr lang="en-US" baseline="0" dirty="0"/>
              <a:t>beat machine dependency </a:t>
            </a:r>
          </a:p>
          <a:p>
            <a:r>
              <a:rPr lang="en-US" baseline="0" dirty="0"/>
              <a:t>Scalable </a:t>
            </a:r>
          </a:p>
          <a:p>
            <a:r>
              <a:rPr lang="en-US" baseline="0" dirty="0"/>
              <a:t>Flexible</a:t>
            </a:r>
          </a:p>
          <a:p>
            <a:r>
              <a:rPr lang="en-US" baseline="0" dirty="0"/>
              <a:t>Cost effective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2</a:t>
            </a:fld>
            <a:endParaRPr lang="en-US"/>
          </a:p>
        </p:txBody>
      </p:sp>
    </p:spTree>
    <p:extLst>
      <p:ext uri="{BB962C8B-B14F-4D97-AF65-F5344CB8AC3E}">
        <p14:creationId xmlns:p14="http://schemas.microsoft.com/office/powerpoint/2010/main" val="2310819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storage types:</a:t>
            </a:r>
          </a:p>
          <a:p>
            <a:endParaRPr lang="en-US" dirty="0"/>
          </a:p>
          <a:p>
            <a:r>
              <a:rPr lang="en-US" dirty="0"/>
              <a:t>Object Storage </a:t>
            </a:r>
          </a:p>
          <a:p>
            <a:r>
              <a:rPr lang="en-US" dirty="0"/>
              <a:t>Object-based storage systems manage data as individual objects, rather than as blocks and sectors (block-based) or a file hierarchy (file-based) </a:t>
            </a:r>
          </a:p>
          <a:p>
            <a:r>
              <a:rPr lang="en-US" dirty="0"/>
              <a:t>Object-based storage is accessed using a REST API (URL with HTTP methods, e.g. GET, PUT) </a:t>
            </a:r>
          </a:p>
          <a:p>
            <a:r>
              <a:rPr lang="en-US" dirty="0"/>
              <a:t>With object storage data is managed as individual objects rather than a file hierarchy (as with a traditional file system) </a:t>
            </a:r>
          </a:p>
          <a:p>
            <a:r>
              <a:rPr lang="en-US" dirty="0"/>
              <a:t>Each object includes the data itself, metadata (data about the data), and a globally unique identifier </a:t>
            </a:r>
          </a:p>
          <a:p>
            <a:r>
              <a:rPr lang="en-US" dirty="0"/>
              <a:t>Due to its flat file structure, object storage has virtually unlimited scalability and allows the retention of massive amounts of unstructured data</a:t>
            </a:r>
          </a:p>
          <a:p>
            <a:endParaRPr lang="en-US" dirty="0"/>
          </a:p>
          <a:p>
            <a:r>
              <a:rPr lang="en-US" dirty="0"/>
              <a:t>Block Storage </a:t>
            </a:r>
          </a:p>
          <a:p>
            <a:r>
              <a:rPr lang="en-US" dirty="0"/>
              <a:t>Data is stored and managed in blocks within sectors and tracks and is controlled by a server based operating system </a:t>
            </a:r>
          </a:p>
          <a:p>
            <a:r>
              <a:rPr lang="en-US" dirty="0"/>
              <a:t>Block storage volumes appear as local disks to the operating system and can be partitioned and formatted </a:t>
            </a:r>
          </a:p>
          <a:p>
            <a:r>
              <a:rPr lang="en-US" dirty="0"/>
              <a:t>You can use block storage devices as a boot volume </a:t>
            </a:r>
          </a:p>
          <a:p>
            <a:r>
              <a:rPr lang="en-US" dirty="0"/>
              <a:t>Common use cases for block storage are structured information such as file systems, databases, transactional logs, SQL databases and virtual machines (VMs) </a:t>
            </a:r>
          </a:p>
          <a:p>
            <a:endParaRPr lang="en-US" dirty="0"/>
          </a:p>
          <a:p>
            <a:r>
              <a:rPr lang="en-US" dirty="0"/>
              <a:t>File Storage </a:t>
            </a:r>
          </a:p>
          <a:p>
            <a:r>
              <a:rPr lang="en-US" dirty="0"/>
              <a:t>File-based storage systems manage data in a file hierarchy </a:t>
            </a:r>
          </a:p>
          <a:p>
            <a:r>
              <a:rPr lang="en-US" dirty="0"/>
              <a:t>A file system is mounted via the network to a client computer where it then becomes accessible for reading and writing data </a:t>
            </a:r>
          </a:p>
          <a:p>
            <a:r>
              <a:rPr lang="en-US" dirty="0"/>
              <a:t>Protocols used for accessing file systems include NFS or CIFS/SMB</a:t>
            </a:r>
          </a:p>
        </p:txBody>
      </p:sp>
      <p:sp>
        <p:nvSpPr>
          <p:cNvPr id="4" name="Slide Number Placeholder 3"/>
          <p:cNvSpPr>
            <a:spLocks noGrp="1"/>
          </p:cNvSpPr>
          <p:nvPr>
            <p:ph type="sldNum" sz="quarter" idx="10"/>
          </p:nvPr>
        </p:nvSpPr>
        <p:spPr/>
        <p:txBody>
          <a:bodyPr/>
          <a:lstStyle/>
          <a:p>
            <a:fld id="{D13F857A-019F-47E0-8DC4-4B429F095704}" type="slidenum">
              <a:rPr lang="en-US" smtClean="0"/>
              <a:t>23</a:t>
            </a:fld>
            <a:endParaRPr lang="en-US"/>
          </a:p>
        </p:txBody>
      </p:sp>
    </p:spTree>
    <p:extLst>
      <p:ext uri="{BB962C8B-B14F-4D97-AF65-F5344CB8AC3E}">
        <p14:creationId xmlns:p14="http://schemas.microsoft.com/office/powerpoint/2010/main" val="186643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https://docs.aws.amazon.com/elasticbeanstalk/latest/dg/GettingStarted.DeployApp.html</a:t>
            </a:r>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24</a:t>
            </a:fld>
            <a:endParaRPr lang="en-US"/>
          </a:p>
        </p:txBody>
      </p:sp>
    </p:spTree>
    <p:extLst>
      <p:ext uri="{BB962C8B-B14F-4D97-AF65-F5344CB8AC3E}">
        <p14:creationId xmlns:p14="http://schemas.microsoft.com/office/powerpoint/2010/main" val="2075411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https://s3.amazonaws.com/solutions-reference/aws-instance-scheduler/latest/instance-scheduler.template</a:t>
            </a:r>
          </a:p>
        </p:txBody>
      </p:sp>
      <p:sp>
        <p:nvSpPr>
          <p:cNvPr id="4" name="Slide Number Placeholder 3"/>
          <p:cNvSpPr>
            <a:spLocks noGrp="1"/>
          </p:cNvSpPr>
          <p:nvPr>
            <p:ph type="sldNum" sz="quarter" idx="10"/>
          </p:nvPr>
        </p:nvSpPr>
        <p:spPr/>
        <p:txBody>
          <a:bodyPr/>
          <a:lstStyle/>
          <a:p>
            <a:fld id="{D13F857A-019F-47E0-8DC4-4B429F095704}" type="slidenum">
              <a:rPr lang="en-US" smtClean="0"/>
              <a:t>25</a:t>
            </a:fld>
            <a:endParaRPr lang="en-US"/>
          </a:p>
        </p:txBody>
      </p:sp>
    </p:spTree>
    <p:extLst>
      <p:ext uri="{BB962C8B-B14F-4D97-AF65-F5344CB8AC3E}">
        <p14:creationId xmlns:p14="http://schemas.microsoft.com/office/powerpoint/2010/main" val="1251401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storage means store data</a:t>
            </a:r>
            <a:r>
              <a:rPr lang="en-US" baseline="0" dirty="0"/>
              <a:t> in a smart way so that we can get meaningful output from that . Can be used for Big Data ,IOT ,ML ,Robotics </a:t>
            </a:r>
            <a:r>
              <a:rPr lang="en-US" baseline="0" dirty="0" err="1"/>
              <a:t>etc</a:t>
            </a:r>
            <a:r>
              <a:rPr lang="en-US" baseline="0" dirty="0"/>
              <a:t> </a:t>
            </a:r>
          </a:p>
          <a:p>
            <a:endParaRPr lang="en-US" baseline="0" dirty="0"/>
          </a:p>
          <a:p>
            <a:r>
              <a:rPr lang="en-US" baseline="0" dirty="0"/>
              <a:t>EBS has 2 kinds of environment mainly :</a:t>
            </a:r>
          </a:p>
          <a:p>
            <a:pPr marL="228600" indent="-228600">
              <a:buAutoNum type="arabicPeriod"/>
            </a:pPr>
            <a:r>
              <a:rPr lang="en-US" baseline="0" dirty="0"/>
              <a:t>Webserver environment </a:t>
            </a:r>
          </a:p>
          <a:p>
            <a:pPr marL="228600" indent="-228600">
              <a:buAutoNum type="arabicPeriod"/>
            </a:pPr>
            <a:r>
              <a:rPr lang="en-US" baseline="0" dirty="0"/>
              <a:t>Worker environment </a:t>
            </a:r>
          </a:p>
          <a:p>
            <a:pPr marL="0" indent="0">
              <a:buNone/>
            </a:pP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26</a:t>
            </a:fld>
            <a:endParaRPr lang="en-US"/>
          </a:p>
        </p:txBody>
      </p:sp>
    </p:spTree>
    <p:extLst>
      <p:ext uri="{BB962C8B-B14F-4D97-AF65-F5344CB8AC3E}">
        <p14:creationId xmlns:p14="http://schemas.microsoft.com/office/powerpoint/2010/main" val="2455608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EBS is like buying</a:t>
            </a:r>
            <a:r>
              <a:rPr lang="en-US" baseline="0" dirty="0"/>
              <a:t> a machine from showroom with your own specifications .Otherwise assemble it yourself .While using EBS you concentrate on your code and other stuffs like installing EC2 instances ,auto scaling groups ,maintaining security ,monitoring etc. is done by AWS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r>
              <a:rPr lang="en-US" dirty="0"/>
              <a:t>Infra structure as a service (EC2 API Calls )</a:t>
            </a:r>
            <a:r>
              <a:rPr lang="en-US" baseline="0" dirty="0"/>
              <a:t> </a:t>
            </a:r>
            <a:r>
              <a:rPr lang="en-US" baseline="0" dirty="0">
                <a:sym typeface="Wingdings" panose="05000000000000000000" pitchFamily="2" charset="2"/>
              </a:rPr>
              <a:t> Platform as service (EBS)  Containers (Docker)  Lambda </a:t>
            </a:r>
            <a:endParaRPr lang="en-US" dirty="0"/>
          </a:p>
          <a:p>
            <a:r>
              <a:rPr lang="en-US" dirty="0"/>
              <a:t>Lambda = Data</a:t>
            </a:r>
            <a:r>
              <a:rPr lang="en-US" baseline="0" dirty="0"/>
              <a:t> center + Hardware + Assembly code /protocol + High level language + OS + Application Layer/AWS API’s  + AWS Lambda </a:t>
            </a:r>
          </a:p>
          <a:p>
            <a:r>
              <a:rPr lang="en-US" baseline="0" dirty="0"/>
              <a:t>Lambda events can triggers another lambda events .Lambda scales out automatically no need to maintain like ELB .Scale up is increasing the amount of hardware .Scale out is when you add more and more instances .</a:t>
            </a:r>
          </a:p>
          <a:p>
            <a:r>
              <a:rPr lang="en-US" baseline="0" dirty="0"/>
              <a:t>Lambda --</a:t>
            </a:r>
            <a:r>
              <a:rPr lang="en-US" baseline="0" dirty="0">
                <a:sym typeface="Wingdings" panose="05000000000000000000" pitchFamily="2" charset="2"/>
              </a:rPr>
              <a:t> Create function  Author from Scratch  Run time environment ( C # ,GO1.x ,Java 8 ,Node.js ,Python )  Policy Template ( Lambda basic execution role but now named as Simple micro service permissions )  This will allow you to create function </a:t>
            </a:r>
          </a:p>
          <a:p>
            <a:r>
              <a:rPr lang="en-US" baseline="0" dirty="0">
                <a:sym typeface="Wingdings" panose="05000000000000000000" pitchFamily="2" charset="2"/>
              </a:rPr>
              <a:t>Once function is created  Create trigger   Add trigger ( API Gateway , AWS </a:t>
            </a:r>
            <a:r>
              <a:rPr lang="en-US" baseline="0" dirty="0" err="1">
                <a:sym typeface="Wingdings" panose="05000000000000000000" pitchFamily="2" charset="2"/>
              </a:rPr>
              <a:t>IoT</a:t>
            </a:r>
            <a:r>
              <a:rPr lang="en-US" baseline="0" dirty="0">
                <a:sym typeface="Wingdings" panose="05000000000000000000" pitchFamily="2" charset="2"/>
              </a:rPr>
              <a:t> , Alexa Skills kit ,Cloud front ,cloud watch Event  ,Cloud watch log ,code commit ,</a:t>
            </a:r>
            <a:r>
              <a:rPr lang="en-US" baseline="0" dirty="0" err="1">
                <a:sym typeface="Wingdings" panose="05000000000000000000" pitchFamily="2" charset="2"/>
              </a:rPr>
              <a:t>Cognito</a:t>
            </a:r>
            <a:r>
              <a:rPr lang="en-US" baseline="0" dirty="0">
                <a:sym typeface="Wingdings" panose="05000000000000000000" pitchFamily="2" charset="2"/>
              </a:rPr>
              <a:t> Sync Trigger ,Dynamo DB , Kinesis ,s3 , SNS ) </a:t>
            </a:r>
          </a:p>
          <a:p>
            <a:endParaRPr lang="en-US" baseline="0" dirty="0">
              <a:sym typeface="Wingdings" panose="05000000000000000000" pitchFamily="2" charset="2"/>
            </a:endParaRPr>
          </a:p>
          <a:p>
            <a:r>
              <a:rPr lang="en-US" baseline="0" dirty="0">
                <a:sym typeface="Wingdings" panose="05000000000000000000" pitchFamily="2" charset="2"/>
              </a:rPr>
              <a:t>In Lambda one set of code will be running across multiple lambda function each serving single HTTP request coming from API gateway .</a:t>
            </a:r>
          </a:p>
          <a:p>
            <a:endParaRPr lang="en-US" baseline="0" dirty="0"/>
          </a:p>
          <a:p>
            <a:endParaRPr lang="en-US" baseline="0" dirty="0"/>
          </a:p>
          <a:p>
            <a:r>
              <a:rPr lang="en-US" baseline="0" dirty="0"/>
              <a:t>AWS SDK – These are the API’s which are defined for specific programming language .These are integrated with IDE and used after that .</a:t>
            </a:r>
          </a:p>
          <a:p>
            <a:r>
              <a:rPr lang="en-US" baseline="0" dirty="0"/>
              <a:t>On eclipse -- &gt; help -- &gt; install new software -- &gt; aws.amazon.com/eclipse -- &gt; select and start using services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DE00E7D3-AB95-4795-9063-83778880FB9F}" type="slidenum">
              <a:rPr lang="en-US" smtClean="0"/>
              <a:t>27</a:t>
            </a:fld>
            <a:endParaRPr lang="en-US"/>
          </a:p>
        </p:txBody>
      </p:sp>
    </p:spTree>
    <p:extLst>
      <p:ext uri="{BB962C8B-B14F-4D97-AF65-F5344CB8AC3E}">
        <p14:creationId xmlns:p14="http://schemas.microsoft.com/office/powerpoint/2010/main" val="83738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 wide load balancer</a:t>
            </a:r>
          </a:p>
          <a:p>
            <a:r>
              <a:rPr lang="en-US" dirty="0"/>
              <a:t>Can be used internally and externally</a:t>
            </a:r>
          </a:p>
          <a:p>
            <a:r>
              <a:rPr lang="en-US" dirty="0"/>
              <a:t>Integrates with Auto scaling ,Amazon cloud watch ,Route53 ,cloud trail .</a:t>
            </a:r>
          </a:p>
          <a:p>
            <a:r>
              <a:rPr lang="en-US" dirty="0"/>
              <a:t>Multiple SSL certificates require</a:t>
            </a:r>
            <a:r>
              <a:rPr lang="en-US" baseline="0" dirty="0"/>
              <a:t> multiple ELB .</a:t>
            </a:r>
            <a:endParaRPr lang="en-US" dirty="0"/>
          </a:p>
          <a:p>
            <a:endParaRPr lang="en-US" dirty="0"/>
          </a:p>
          <a:p>
            <a:endParaRPr lang="en-US" dirty="0"/>
          </a:p>
          <a:p>
            <a:r>
              <a:rPr lang="en-US" dirty="0"/>
              <a:t>#!/bin/bash</a:t>
            </a:r>
          </a:p>
          <a:p>
            <a:r>
              <a:rPr lang="en-US" dirty="0"/>
              <a:t>yum update -y</a:t>
            </a:r>
          </a:p>
          <a:p>
            <a:r>
              <a:rPr lang="en-US" dirty="0"/>
              <a:t>yum install </a:t>
            </a:r>
            <a:r>
              <a:rPr lang="en-US" dirty="0" err="1"/>
              <a:t>httpd</a:t>
            </a:r>
            <a:r>
              <a:rPr lang="en-US" dirty="0"/>
              <a:t> -y</a:t>
            </a:r>
          </a:p>
          <a:p>
            <a:r>
              <a:rPr lang="en-US" dirty="0"/>
              <a:t>service </a:t>
            </a:r>
            <a:r>
              <a:rPr lang="en-US" dirty="0" err="1"/>
              <a:t>httpd</a:t>
            </a:r>
            <a:r>
              <a:rPr lang="en-US" dirty="0"/>
              <a:t> start</a:t>
            </a:r>
          </a:p>
          <a:p>
            <a:r>
              <a:rPr lang="en-US" dirty="0" err="1"/>
              <a:t>chkconfig</a:t>
            </a:r>
            <a:r>
              <a:rPr lang="en-US" dirty="0"/>
              <a:t> </a:t>
            </a:r>
            <a:r>
              <a:rPr lang="en-US" dirty="0" err="1"/>
              <a:t>httpd</a:t>
            </a:r>
            <a:r>
              <a:rPr lang="en-US" dirty="0"/>
              <a:t> on</a:t>
            </a:r>
          </a:p>
          <a:p>
            <a:r>
              <a:rPr lang="en-US" dirty="0"/>
              <a:t>cd /</a:t>
            </a:r>
            <a:r>
              <a:rPr lang="en-US" dirty="0" err="1"/>
              <a:t>var</a:t>
            </a:r>
            <a:r>
              <a:rPr lang="en-US" dirty="0"/>
              <a:t>/www/html</a:t>
            </a:r>
          </a:p>
          <a:p>
            <a:r>
              <a:rPr lang="en-US" dirty="0"/>
              <a:t>echo "&lt;html</a:t>
            </a:r>
            <a:r>
              <a:rPr lang="en-US"/>
              <a:t>&gt;&lt;h1&gt;Welcome </a:t>
            </a:r>
            <a:r>
              <a:rPr lang="en-US" dirty="0"/>
              <a:t>to</a:t>
            </a:r>
            <a:r>
              <a:rPr lang="en-US" baseline="0" dirty="0"/>
              <a:t> web02</a:t>
            </a:r>
            <a:r>
              <a:rPr lang="en-US" dirty="0"/>
              <a:t>&lt;/h1&gt;&lt;/html&gt;" &gt; index.html</a:t>
            </a:r>
          </a:p>
          <a:p>
            <a:endParaRPr lang="en-US" dirty="0"/>
          </a:p>
          <a:p>
            <a:endParaRPr lang="en-US" dirty="0"/>
          </a:p>
          <a:p>
            <a:r>
              <a:rPr lang="en-US" dirty="0"/>
              <a:t>Classic load balancer (2523) once done</a:t>
            </a:r>
            <a:r>
              <a:rPr lang="en-US" baseline="0" dirty="0"/>
              <a:t> check for instances to become active . </a:t>
            </a:r>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28</a:t>
            </a:fld>
            <a:endParaRPr lang="en-US"/>
          </a:p>
        </p:txBody>
      </p:sp>
    </p:spTree>
    <p:extLst>
      <p:ext uri="{BB962C8B-B14F-4D97-AF65-F5344CB8AC3E}">
        <p14:creationId xmlns:p14="http://schemas.microsoft.com/office/powerpoint/2010/main" val="2161110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504</a:t>
            </a:r>
            <a:r>
              <a:rPr lang="en-US" baseline="0" dirty="0"/>
              <a:t> means that the application is having issues which could be either at web server level or database layer .You need to identify the application which is failing and scale it up or out which ever is possible .</a:t>
            </a:r>
          </a:p>
          <a:p>
            <a:r>
              <a:rPr lang="en-US" baseline="0" dirty="0"/>
              <a:t>X-Forwarded-For- header is helpful to get the public IPV4 address from where the request has originated as the ELB will mask them and allow only private IP to communicate with EC2 .</a:t>
            </a:r>
          </a:p>
          <a:p>
            <a:r>
              <a:rPr lang="en-US" baseline="0" dirty="0"/>
              <a:t>ELB can span across AZ .</a:t>
            </a:r>
          </a:p>
          <a:p>
            <a:r>
              <a:rPr lang="en-US" baseline="0" dirty="0"/>
              <a:t>Amazon gives ELB a public IP but we can browse via DNS name only .</a:t>
            </a:r>
          </a:p>
          <a:p>
            <a:endParaRPr lang="en-US" baseline="0" dirty="0"/>
          </a:p>
          <a:p>
            <a:r>
              <a:rPr lang="en-US" dirty="0">
                <a:hlinkClick r:id="rId3"/>
              </a:rPr>
              <a:t>https://docs.aws.amazon.com/elasticloadbalancing/latest/classic/elb-backend-instances.html</a:t>
            </a:r>
            <a:endParaRPr lang="en-US" dirty="0"/>
          </a:p>
          <a:p>
            <a:r>
              <a:rPr lang="en-US" dirty="0">
                <a:hlinkClick r:id="rId4"/>
              </a:rPr>
              <a:t>https://docs.aws.amazon.com/elasticloadbalancing/latest/userguide/what-is-load-balancing.html</a:t>
            </a:r>
            <a:endParaRPr lang="en-US" dirty="0"/>
          </a:p>
          <a:p>
            <a:r>
              <a:rPr lang="en-US">
                <a:hlinkClick r:id="rId5"/>
              </a:rPr>
              <a:t>https://d1.awsstatic.com/whitepapers/architecture/AWS-Operational-Excellence-Pillar.pdf</a:t>
            </a:r>
            <a:endParaRPr lang="en-US" dirty="0"/>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Error 504 on load balancer means gateway has timed out .Which means application failed to respond within idle time period , Trouble shoot this problem will be in web or database server . </a:t>
            </a:r>
          </a:p>
          <a:p>
            <a:endParaRPr lang="en-US" baseline="0" dirty="0"/>
          </a:p>
        </p:txBody>
      </p:sp>
      <p:sp>
        <p:nvSpPr>
          <p:cNvPr id="4" name="Slide Number Placeholder 3"/>
          <p:cNvSpPr>
            <a:spLocks noGrp="1"/>
          </p:cNvSpPr>
          <p:nvPr>
            <p:ph type="sldNum" sz="quarter" idx="10"/>
          </p:nvPr>
        </p:nvSpPr>
        <p:spPr/>
        <p:txBody>
          <a:bodyPr/>
          <a:lstStyle/>
          <a:p>
            <a:fld id="{DE00E7D3-AB95-4795-9063-83778880FB9F}" type="slidenum">
              <a:rPr lang="en-US" smtClean="0"/>
              <a:t>29</a:t>
            </a:fld>
            <a:endParaRPr lang="en-US"/>
          </a:p>
        </p:txBody>
      </p:sp>
    </p:spTree>
    <p:extLst>
      <p:ext uri="{BB962C8B-B14F-4D97-AF65-F5344CB8AC3E}">
        <p14:creationId xmlns:p14="http://schemas.microsoft.com/office/powerpoint/2010/main" val="1144993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LB -- &gt; </a:t>
            </a:r>
            <a:r>
              <a:rPr lang="en-US" dirty="0" err="1"/>
              <a:t>Listerner</a:t>
            </a:r>
            <a:r>
              <a:rPr lang="en-US" baseline="0" dirty="0"/>
              <a:t> HTTP </a:t>
            </a:r>
            <a:r>
              <a:rPr lang="en-US" baseline="0" dirty="0">
                <a:sym typeface="Wingdings" panose="05000000000000000000" pitchFamily="2" charset="2"/>
              </a:rPr>
              <a:t>-- &gt; Ping path : /index.html -- &gt; 2 5 2 3 -- &gt; Add EC2 -- &gt; </a:t>
            </a:r>
          </a:p>
          <a:p>
            <a:r>
              <a:rPr lang="en-US" baseline="0" dirty="0">
                <a:sym typeface="Wingdings" panose="05000000000000000000" pitchFamily="2" charset="2"/>
              </a:rPr>
              <a:t>Once done -- &gt; click on instances to wait for the EC2 to be in Service </a:t>
            </a:r>
          </a:p>
          <a:p>
            <a:endParaRPr lang="en-US" baseline="0" dirty="0">
              <a:sym typeface="Wingdings" panose="05000000000000000000" pitchFamily="2" charset="2"/>
            </a:endParaRPr>
          </a:p>
          <a:p>
            <a:r>
              <a:rPr lang="en-US" baseline="0" dirty="0">
                <a:sym typeface="Wingdings" panose="05000000000000000000" pitchFamily="2" charset="2"/>
              </a:rPr>
              <a:t>Create a target group by instances -- &gt; add your instances to Target -- &gt; Create ALB </a:t>
            </a:r>
          </a:p>
          <a:p>
            <a:endParaRPr lang="en-US" baseline="0" dirty="0">
              <a:sym typeface="Wingdings" panose="05000000000000000000" pitchFamily="2" charset="2"/>
            </a:endParaRPr>
          </a:p>
          <a:p>
            <a:r>
              <a:rPr lang="en-US" baseline="0" dirty="0">
                <a:sym typeface="Wingdings" panose="05000000000000000000" pitchFamily="2" charset="2"/>
              </a:rPr>
              <a:t>Read ELB – FAQ for Certification.</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30</a:t>
            </a:fld>
            <a:endParaRPr lang="en-US"/>
          </a:p>
        </p:txBody>
      </p:sp>
    </p:spTree>
    <p:extLst>
      <p:ext uri="{BB962C8B-B14F-4D97-AF65-F5344CB8AC3E}">
        <p14:creationId xmlns:p14="http://schemas.microsoft.com/office/powerpoint/2010/main" val="2831795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r>
              <a:rPr lang="en-US" baseline="0" dirty="0"/>
              <a:t> If one of your instance is </a:t>
            </a:r>
            <a:r>
              <a:rPr lang="en-US" baseline="0" dirty="0" err="1"/>
              <a:t>nt</a:t>
            </a:r>
            <a:r>
              <a:rPr lang="en-US" baseline="0" dirty="0"/>
              <a:t> receiving any traffic then you have to disable sticky sessions .</a:t>
            </a:r>
          </a:p>
          <a:p>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31</a:t>
            </a:fld>
            <a:endParaRPr lang="en-US"/>
          </a:p>
        </p:txBody>
      </p:sp>
    </p:spTree>
    <p:extLst>
      <p:ext uri="{BB962C8B-B14F-4D97-AF65-F5344CB8AC3E}">
        <p14:creationId xmlns:p14="http://schemas.microsoft.com/office/powerpoint/2010/main" val="2596386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There are many clients complaining that the online trading application of an investment bank is always down. Your manager instructed you to re-design the architecture of the application to prevent the unnecessary service interruptions. To ensure high availability, you set up the application to use an ELB to distribute the incoming requests across an auto-scaled group of EC2 instances in two single Availability Zones. In this scenario, what happens when an EC2 instance behind an ELB fails a health check?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https://docs.aws.amazon.com/autoscaling/ec2/userguide/control-access-using-iam.html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Start with </a:t>
            </a:r>
            <a:r>
              <a:rPr lang="en-US" sz="1200" kern="1200">
                <a:solidFill>
                  <a:schemeClr val="tx1"/>
                </a:solidFill>
                <a:effectLst/>
                <a:latin typeface="+mn-lt"/>
                <a:ea typeface="+mn-ea"/>
                <a:cs typeface="+mn-cs"/>
              </a:rPr>
              <a:t>Launch configuration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33</a:t>
            </a:fld>
            <a:endParaRPr lang="en-US"/>
          </a:p>
        </p:txBody>
      </p:sp>
    </p:spTree>
    <p:extLst>
      <p:ext uri="{BB962C8B-B14F-4D97-AF65-F5344CB8AC3E}">
        <p14:creationId xmlns:p14="http://schemas.microsoft.com/office/powerpoint/2010/main" val="1920521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All instance type can be remembered as “FIGHTDRMCPX”</a:t>
            </a:r>
          </a:p>
          <a:p>
            <a:pPr marL="0" indent="0">
              <a:buNone/>
            </a:pPr>
            <a:endParaRPr lang="en-US" baseline="0" dirty="0"/>
          </a:p>
          <a:p>
            <a:pPr marL="0" indent="0">
              <a:buNone/>
            </a:pPr>
            <a:r>
              <a:rPr lang="en-US" dirty="0"/>
              <a:t>If a Spot instance is terminated by AWS you will not be charged any</a:t>
            </a:r>
            <a:r>
              <a:rPr lang="en-US" baseline="0" dirty="0"/>
              <a:t> thing but f you do it you will be charged for that hour .</a:t>
            </a:r>
            <a:r>
              <a:rPr lang="en-US" dirty="0"/>
              <a:t> </a:t>
            </a:r>
          </a:p>
          <a:p>
            <a:pPr marL="0" indent="0">
              <a:buNone/>
            </a:pPr>
            <a:endParaRPr lang="en-US" dirty="0"/>
          </a:p>
          <a:p>
            <a:r>
              <a:rPr lang="en-US" dirty="0"/>
              <a:t>Boot strap script :</a:t>
            </a:r>
          </a:p>
          <a:p>
            <a:r>
              <a:rPr lang="en-US" dirty="0"/>
              <a:t>--------------------</a:t>
            </a:r>
          </a:p>
          <a:p>
            <a:r>
              <a:rPr lang="en-US" dirty="0"/>
              <a:t>#!/bin/bash</a:t>
            </a:r>
          </a:p>
          <a:p>
            <a:r>
              <a:rPr lang="en-US" dirty="0">
                <a:sym typeface="Wingdings" panose="05000000000000000000" pitchFamily="2" charset="2"/>
              </a:rPr>
              <a:t>yum update –y  to install latest OS </a:t>
            </a:r>
          </a:p>
          <a:p>
            <a:r>
              <a:rPr lang="en-US" dirty="0">
                <a:sym typeface="Wingdings" panose="05000000000000000000" pitchFamily="2" charset="2"/>
              </a:rPr>
              <a:t>yum install </a:t>
            </a:r>
            <a:r>
              <a:rPr lang="en-US" dirty="0" err="1">
                <a:sym typeface="Wingdings" panose="05000000000000000000" pitchFamily="2" charset="2"/>
              </a:rPr>
              <a:t>httpd</a:t>
            </a:r>
            <a:r>
              <a:rPr lang="en-US" dirty="0">
                <a:sym typeface="Wingdings" panose="05000000000000000000" pitchFamily="2" charset="2"/>
              </a:rPr>
              <a:t> –y  to install apache which turns EC2 to a web server </a:t>
            </a:r>
          </a:p>
          <a:p>
            <a:r>
              <a:rPr lang="en-US" dirty="0">
                <a:sym typeface="Wingdings" panose="05000000000000000000" pitchFamily="2" charset="2"/>
              </a:rPr>
              <a:t>service  </a:t>
            </a:r>
            <a:r>
              <a:rPr lang="en-US" dirty="0" err="1">
                <a:sym typeface="Wingdings" panose="05000000000000000000" pitchFamily="2" charset="2"/>
              </a:rPr>
              <a:t>httpd</a:t>
            </a:r>
            <a:r>
              <a:rPr lang="en-US" baseline="0" dirty="0">
                <a:sym typeface="Wingdings" panose="05000000000000000000" pitchFamily="2" charset="2"/>
              </a:rPr>
              <a:t> start   start service</a:t>
            </a:r>
          </a:p>
          <a:p>
            <a:r>
              <a:rPr lang="en-US" baseline="0" dirty="0" err="1">
                <a:sym typeface="Wingdings" panose="05000000000000000000" pitchFamily="2" charset="2"/>
              </a:rPr>
              <a:t>chkconfig</a:t>
            </a:r>
            <a:r>
              <a:rPr lang="en-US" baseline="0" dirty="0">
                <a:sym typeface="Wingdings" panose="05000000000000000000" pitchFamily="2" charset="2"/>
              </a:rPr>
              <a:t> </a:t>
            </a:r>
            <a:r>
              <a:rPr lang="en-US" baseline="0" dirty="0" err="1">
                <a:sym typeface="Wingdings" panose="05000000000000000000" pitchFamily="2" charset="2"/>
              </a:rPr>
              <a:t>httpd</a:t>
            </a:r>
            <a:r>
              <a:rPr lang="en-US" baseline="0" dirty="0">
                <a:sym typeface="Wingdings" panose="05000000000000000000" pitchFamily="2" charset="2"/>
              </a:rPr>
              <a:t> on   if EC2 reboots apache server comes up automatically </a:t>
            </a:r>
            <a:endParaRPr lang="en-US" dirty="0">
              <a:sym typeface="Wingdings" panose="05000000000000000000" pitchFamily="2" charset="2"/>
            </a:endParaRPr>
          </a:p>
          <a:p>
            <a:r>
              <a:rPr lang="en-US" dirty="0">
                <a:sym typeface="Wingdings" panose="05000000000000000000" pitchFamily="2" charset="2"/>
              </a:rPr>
              <a:t>cd /</a:t>
            </a:r>
            <a:r>
              <a:rPr lang="en-US" dirty="0" err="1">
                <a:sym typeface="Wingdings" panose="05000000000000000000" pitchFamily="2" charset="2"/>
              </a:rPr>
              <a:t>var</a:t>
            </a:r>
            <a:r>
              <a:rPr lang="en-US" dirty="0">
                <a:sym typeface="Wingdings" panose="05000000000000000000" pitchFamily="2" charset="2"/>
              </a:rPr>
              <a:t>/www/html   whatever you put here will act like a website </a:t>
            </a:r>
          </a:p>
          <a:p>
            <a:endParaRPr lang="en-US" dirty="0"/>
          </a:p>
          <a:p>
            <a:r>
              <a:rPr lang="en-US" dirty="0"/>
              <a:t>Curl http://169.254.169.254/latest/user–data ==&gt; show you the bash script ran  .</a:t>
            </a:r>
          </a:p>
          <a:p>
            <a:endParaRPr lang="en-US" dirty="0"/>
          </a:p>
          <a:p>
            <a:r>
              <a:rPr lang="en-US" dirty="0"/>
              <a:t>Yum</a:t>
            </a:r>
            <a:r>
              <a:rPr lang="en-US" baseline="0" dirty="0"/>
              <a:t> install –y amazon-</a:t>
            </a:r>
            <a:r>
              <a:rPr lang="en-US" baseline="0" dirty="0" err="1"/>
              <a:t>efs</a:t>
            </a:r>
            <a:r>
              <a:rPr lang="en-US" baseline="0" dirty="0"/>
              <a:t>-</a:t>
            </a:r>
            <a:r>
              <a:rPr lang="en-US" baseline="0" dirty="0" err="1"/>
              <a:t>utils</a:t>
            </a:r>
            <a:r>
              <a:rPr lang="en-US" baseline="0" dirty="0"/>
              <a:t> </a:t>
            </a:r>
            <a:r>
              <a:rPr lang="en-US" baseline="0" dirty="0">
                <a:sym typeface="Wingdings" panose="05000000000000000000" pitchFamily="2" charset="2"/>
              </a:rPr>
              <a:t> mount </a:t>
            </a:r>
            <a:r>
              <a:rPr lang="en-US" baseline="0" dirty="0" err="1">
                <a:sym typeface="Wingdings" panose="05000000000000000000" pitchFamily="2" charset="2"/>
              </a:rPr>
              <a:t>efs</a:t>
            </a:r>
            <a:r>
              <a:rPr lang="en-US" baseline="0" dirty="0">
                <a:sym typeface="Wingdings" panose="05000000000000000000" pitchFamily="2" charset="2"/>
              </a:rPr>
              <a:t> volumes </a:t>
            </a:r>
          </a:p>
          <a:p>
            <a:endParaRPr lang="en-US" baseline="0" dirty="0">
              <a:sym typeface="Wingdings" panose="05000000000000000000" pitchFamily="2" charset="2"/>
            </a:endParaRPr>
          </a:p>
          <a:p>
            <a:r>
              <a:rPr lang="en-US" baseline="0" dirty="0">
                <a:sym typeface="Wingdings" panose="05000000000000000000" pitchFamily="2" charset="2"/>
              </a:rPr>
              <a:t>Copy S3 bucket content to s3 :</a:t>
            </a:r>
          </a:p>
          <a:p>
            <a:r>
              <a:rPr lang="en-US" baseline="0" dirty="0">
                <a:sym typeface="Wingdings" panose="05000000000000000000" pitchFamily="2" charset="2"/>
              </a:rPr>
              <a:t>===================</a:t>
            </a:r>
          </a:p>
          <a:p>
            <a:r>
              <a:rPr lang="en-US" baseline="0" dirty="0" err="1">
                <a:sym typeface="Wingdings" panose="05000000000000000000" pitchFamily="2" charset="2"/>
              </a:rPr>
              <a:t>aws</a:t>
            </a:r>
            <a:r>
              <a:rPr lang="en-US" baseline="0" dirty="0">
                <a:sym typeface="Wingdings" panose="05000000000000000000" pitchFamily="2" charset="2"/>
              </a:rPr>
              <a:t> s3 sync s3://&lt;bucket name&gt; /</a:t>
            </a:r>
            <a:r>
              <a:rPr lang="en-US" baseline="0" dirty="0" err="1">
                <a:sym typeface="Wingdings" panose="05000000000000000000" pitchFamily="2" charset="2"/>
              </a:rPr>
              <a:t>var</a:t>
            </a:r>
            <a:r>
              <a:rPr lang="en-US" baseline="0" dirty="0">
                <a:sym typeface="Wingdings" panose="05000000000000000000" pitchFamily="2" charset="2"/>
              </a:rPr>
              <a:t>/www/html </a:t>
            </a: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3</a:t>
            </a:fld>
            <a:endParaRPr lang="en-US"/>
          </a:p>
        </p:txBody>
      </p:sp>
    </p:spTree>
    <p:extLst>
      <p:ext uri="{BB962C8B-B14F-4D97-AF65-F5344CB8AC3E}">
        <p14:creationId xmlns:p14="http://schemas.microsoft.com/office/powerpoint/2010/main" val="2678246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 </a:t>
            </a:r>
            <a:r>
              <a:rPr lang="en-US" dirty="0">
                <a:sym typeface="Wingdings" panose="05000000000000000000" pitchFamily="2" charset="2"/>
              </a:rPr>
              <a:t> domain name</a:t>
            </a:r>
            <a:r>
              <a:rPr lang="en-US" baseline="0" dirty="0">
                <a:sym typeface="Wingdings" panose="05000000000000000000" pitchFamily="2" charset="2"/>
              </a:rPr>
              <a:t> -- &gt; verify domain name -- &gt; </a:t>
            </a:r>
          </a:p>
          <a:p>
            <a:r>
              <a:rPr lang="en-US" baseline="0" dirty="0">
                <a:sym typeface="Wingdings" panose="05000000000000000000" pitchFamily="2" charset="2"/>
              </a:rPr>
              <a:t>Route53 -- &gt; DNS Management -- &gt; create hosted Zone -- &gt; create hosted zone -- &gt; </a:t>
            </a:r>
          </a:p>
          <a:p>
            <a:r>
              <a:rPr lang="en-US" baseline="0" dirty="0">
                <a:sym typeface="Wingdings" panose="05000000000000000000" pitchFamily="2" charset="2"/>
              </a:rPr>
              <a:t>In </a:t>
            </a:r>
            <a:r>
              <a:rPr lang="en-US" baseline="0" dirty="0" err="1">
                <a:sym typeface="Wingdings" panose="05000000000000000000" pitchFamily="2" charset="2"/>
              </a:rPr>
              <a:t>freenom</a:t>
            </a:r>
            <a:r>
              <a:rPr lang="en-US" baseline="0" dirty="0">
                <a:sym typeface="Wingdings" panose="05000000000000000000" pitchFamily="2" charset="2"/>
              </a:rPr>
              <a:t> -- &gt; use managed name server -- &gt; copy paste from Route53 to </a:t>
            </a:r>
            <a:r>
              <a:rPr lang="en-US" baseline="0" dirty="0" err="1">
                <a:sym typeface="Wingdings" panose="05000000000000000000" pitchFamily="2" charset="2"/>
              </a:rPr>
              <a:t>freenom</a:t>
            </a:r>
            <a:r>
              <a:rPr lang="en-US" baseline="0" dirty="0">
                <a:sym typeface="Wingdings" panose="05000000000000000000" pitchFamily="2" charset="2"/>
              </a:rPr>
              <a:t> -- &gt; </a:t>
            </a:r>
          </a:p>
          <a:p>
            <a:r>
              <a:rPr lang="en-US" baseline="0" dirty="0">
                <a:sym typeface="Wingdings" panose="05000000000000000000" pitchFamily="2" charset="2"/>
              </a:rPr>
              <a:t>In route53 -- &gt; create record set -- &gt; </a:t>
            </a:r>
          </a:p>
          <a:p>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35</a:t>
            </a:fld>
            <a:endParaRPr lang="en-US"/>
          </a:p>
        </p:txBody>
      </p:sp>
    </p:spTree>
    <p:extLst>
      <p:ext uri="{BB962C8B-B14F-4D97-AF65-F5344CB8AC3E}">
        <p14:creationId xmlns:p14="http://schemas.microsoft.com/office/powerpoint/2010/main" val="1611402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scenario, the load balancer will route the incoming requests only to the healthy instances. When the load balancer determines that an instance is unhealthy, it stops routing requests to that instance. The load balancer resumes routing requests to the instance when it has been restored to a healthy state.</a:t>
            </a:r>
          </a:p>
          <a:p>
            <a:r>
              <a:rPr lang="en-US" sz="1200" kern="1200" dirty="0">
                <a:solidFill>
                  <a:schemeClr val="tx1"/>
                </a:solidFill>
                <a:effectLst/>
                <a:latin typeface="+mn-lt"/>
                <a:ea typeface="+mn-ea"/>
                <a:cs typeface="+mn-cs"/>
              </a:rPr>
              <a:t>There are two ways of checking the status of your EC2 instances:</a:t>
            </a:r>
          </a:p>
          <a:p>
            <a:r>
              <a:rPr lang="en-US" sz="1200" kern="1200" dirty="0">
                <a:solidFill>
                  <a:schemeClr val="tx1"/>
                </a:solidFill>
                <a:effectLst/>
                <a:latin typeface="+mn-lt"/>
                <a:ea typeface="+mn-ea"/>
                <a:cs typeface="+mn-cs"/>
              </a:rPr>
              <a:t>1. Via the Auto Scaling group</a:t>
            </a:r>
          </a:p>
          <a:p>
            <a:r>
              <a:rPr lang="en-US" sz="1200" kern="1200" dirty="0">
                <a:solidFill>
                  <a:schemeClr val="tx1"/>
                </a:solidFill>
                <a:effectLst/>
                <a:latin typeface="+mn-lt"/>
                <a:ea typeface="+mn-ea"/>
                <a:cs typeface="+mn-cs"/>
              </a:rPr>
              <a:t>2. Via the ELB health checks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default health checks for an Auto Scaling group are </a:t>
            </a:r>
            <a:r>
              <a:rPr lang="en-US" sz="1200" b="1" kern="1200" dirty="0">
                <a:solidFill>
                  <a:schemeClr val="tx1"/>
                </a:solidFill>
                <a:effectLst/>
                <a:latin typeface="+mn-lt"/>
                <a:ea typeface="+mn-ea"/>
                <a:cs typeface="+mn-cs"/>
              </a:rPr>
              <a:t>EC2 status checks</a:t>
            </a:r>
            <a:r>
              <a:rPr lang="en-US" sz="1200" kern="1200" dirty="0">
                <a:solidFill>
                  <a:schemeClr val="tx1"/>
                </a:solidFill>
                <a:effectLst/>
                <a:latin typeface="+mn-lt"/>
                <a:ea typeface="+mn-ea"/>
                <a:cs typeface="+mn-cs"/>
              </a:rPr>
              <a:t> only. If an instance fails these status checks, the Auto Scaling group considers the instance unhealthy and replaces. If you attached one or more load balancers or target groups to your Auto Scaling group, the group does not, by default, consider an instance unhealthy and replace it if it fails the load balancer health checks.</a:t>
            </a:r>
          </a:p>
          <a:p>
            <a:r>
              <a:rPr lang="en-US" sz="1200" kern="1200" dirty="0">
                <a:solidFill>
                  <a:schemeClr val="tx1"/>
                </a:solidFill>
                <a:effectLst/>
                <a:latin typeface="+mn-lt"/>
                <a:ea typeface="+mn-ea"/>
                <a:cs typeface="+mn-cs"/>
              </a:rPr>
              <a:t>However, you can optionally configure the Auto Scaling group to use Elastic Load Balancing health checks. This ensures that the group can determine an instance's health based on additional tests provided by the load balancer. The load balancer periodically sends pings, attempts connections, or sends requests to test the EC2 instances. These tests are called </a:t>
            </a:r>
            <a:r>
              <a:rPr lang="en-US" sz="1200" b="1" i="1" kern="1200" dirty="0">
                <a:solidFill>
                  <a:schemeClr val="tx1"/>
                </a:solidFill>
                <a:effectLst/>
                <a:latin typeface="+mn-lt"/>
                <a:ea typeface="+mn-ea"/>
                <a:cs typeface="+mn-cs"/>
              </a:rPr>
              <a:t>health checks.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configure the Auto Scaling group to use Elastic Load Balancing health checks, it considers the instance unhealthy if it fails either the EC2 status checks or the load balancer health checks. If you attach multiple load balancers to an Auto Scaling group, all of them must report that the instance is healthy in order for it to consider the instance healthy. If one load balancer reports an instance as unhealthy, the Auto Scaling group replaces the instance, even if other load balancers report it as healthy.</a:t>
            </a:r>
          </a:p>
          <a:p>
            <a:endParaRPr lang="en-US" dirty="0"/>
          </a:p>
          <a:p>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36</a:t>
            </a:fld>
            <a:endParaRPr lang="en-US"/>
          </a:p>
        </p:txBody>
      </p:sp>
    </p:spTree>
    <p:extLst>
      <p:ext uri="{BB962C8B-B14F-4D97-AF65-F5344CB8AC3E}">
        <p14:creationId xmlns:p14="http://schemas.microsoft.com/office/powerpoint/2010/main" val="3381741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SNS topic : Subscribe to it : protocol= Email :End point = email id : create subscription </a:t>
            </a:r>
          </a:p>
          <a:p>
            <a:endParaRPr lang="en-US" dirty="0"/>
          </a:p>
          <a:p>
            <a:r>
              <a:rPr lang="en-US" dirty="0"/>
              <a:t>lambda function to start and stop ec2 instance     :::::  https://aws.amazon.com/premiumsupport/knowledge-center/start-stop-lambda-cloudwatch/ </a:t>
            </a:r>
          </a:p>
          <a:p>
            <a:endParaRPr lang="en-US" dirty="0"/>
          </a:p>
          <a:p>
            <a:r>
              <a:rPr lang="en-US" dirty="0"/>
              <a:t>If auto scaling is having frequent scale up and down rapidly -  Modify scaling group cool down timers &amp; modify the amazon cloud watch alarm period that triggers your auto scaling scale down policy .</a:t>
            </a:r>
          </a:p>
          <a:p>
            <a:endParaRPr lang="en-US" dirty="0"/>
          </a:p>
          <a:p>
            <a:r>
              <a:rPr lang="en-US" dirty="0"/>
              <a:t>You work in the genomics industry and you process large amounts of genomic data using a nightly Elastic Map Reduce (EMR) job. This job processes a single 3 Tb file which is stored on S3. The EMR job runs on 3 on-demand core nodes and four on-demand task nodes. The EMR job is now taking longer than anticipated and you have been asked to advise how to reduced the completion time? – Reduce the input split size in the MR Job configuration and then the numbers of simultaneous mapper task can be processed at once .</a:t>
            </a:r>
          </a:p>
          <a:p>
            <a:endParaRPr lang="en-US" dirty="0"/>
          </a:p>
          <a:p>
            <a:r>
              <a:rPr lang="en-US" dirty="0"/>
              <a:t>service on AWS that is a durable key value store.  S3 </a:t>
            </a:r>
          </a:p>
          <a:p>
            <a:endParaRPr lang="en-US" dirty="0"/>
          </a:p>
          <a:p>
            <a:r>
              <a:rPr lang="en-US" dirty="0"/>
              <a:t>You are a security architect working for a large antivirus company. The production environment has recently been moved to AWS and is in a public subnet. You are able to view the production environment over HTTP however when your customers try to update their virus definition files over a custom port, that port is blocked. You log in to the console and you allow traffic in over the custom port. How long will this take to take effect? Immediately </a:t>
            </a:r>
          </a:p>
          <a:p>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37</a:t>
            </a:fld>
            <a:endParaRPr lang="en-US"/>
          </a:p>
        </p:txBody>
      </p:sp>
    </p:spTree>
    <p:extLst>
      <p:ext uri="{BB962C8B-B14F-4D97-AF65-F5344CB8AC3E}">
        <p14:creationId xmlns:p14="http://schemas.microsoft.com/office/powerpoint/2010/main" val="204204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EC2 Instance Types – Main ones</a:t>
            </a:r>
          </a:p>
          <a:p>
            <a:r>
              <a:rPr lang="en-US" dirty="0"/>
              <a:t>• R: applications that needs a lot of RAM – in-memory caches</a:t>
            </a:r>
          </a:p>
          <a:p>
            <a:r>
              <a:rPr lang="en-US" dirty="0"/>
              <a:t>• C: applications that needs good CPU – compute / databases</a:t>
            </a:r>
          </a:p>
          <a:p>
            <a:r>
              <a:rPr lang="en-US" dirty="0"/>
              <a:t>• M: applications that are balanced (think “medium”) – general / web app</a:t>
            </a:r>
          </a:p>
          <a:p>
            <a:r>
              <a:rPr lang="en-US" dirty="0"/>
              <a:t>• I: applications that need good local I/O (instance storage) – databases</a:t>
            </a:r>
          </a:p>
          <a:p>
            <a:r>
              <a:rPr lang="en-US" dirty="0"/>
              <a:t>• G: applications that need a GPU – video rendering / machine learning</a:t>
            </a:r>
          </a:p>
          <a:p>
            <a:r>
              <a:rPr lang="en-US" dirty="0"/>
              <a:t>• T2 / T3: burstable instances (up to a capacity)</a:t>
            </a:r>
          </a:p>
          <a:p>
            <a:r>
              <a:rPr lang="en-US" dirty="0"/>
              <a:t>• T2 / T3 - unlimited: unlimited burst</a:t>
            </a:r>
          </a:p>
          <a:p>
            <a:r>
              <a:rPr lang="en-US" dirty="0"/>
              <a:t>• Real-world tip: use https://www.ec2instances.info</a:t>
            </a:r>
          </a:p>
          <a:p>
            <a:endParaRPr lang="en-US" dirty="0"/>
          </a:p>
          <a:p>
            <a:r>
              <a:rPr lang="en-US" dirty="0"/>
              <a:t>#!/bin/bash</a:t>
            </a:r>
          </a:p>
          <a:p>
            <a:r>
              <a:rPr lang="en-US" dirty="0"/>
              <a:t>yum</a:t>
            </a:r>
            <a:r>
              <a:rPr lang="en-US" baseline="0" dirty="0"/>
              <a:t> update -y</a:t>
            </a:r>
          </a:p>
          <a:p>
            <a:r>
              <a:rPr lang="en-US" baseline="0" dirty="0"/>
              <a:t>yum install -y </a:t>
            </a:r>
            <a:r>
              <a:rPr lang="en-US" baseline="0" dirty="0" err="1"/>
              <a:t>httpd</a:t>
            </a:r>
            <a:endParaRPr lang="en-US" baseline="0" dirty="0"/>
          </a:p>
          <a:p>
            <a:r>
              <a:rPr lang="en-US" baseline="0" dirty="0" err="1"/>
              <a:t>systemctl</a:t>
            </a:r>
            <a:r>
              <a:rPr lang="en-US" baseline="0" dirty="0"/>
              <a:t> start </a:t>
            </a:r>
            <a:r>
              <a:rPr lang="en-US" baseline="0" dirty="0" err="1"/>
              <a:t>httpd</a:t>
            </a:r>
            <a:endParaRPr lang="en-US" baseline="0" dirty="0"/>
          </a:p>
          <a:p>
            <a:r>
              <a:rPr lang="en-US" baseline="0" dirty="0" err="1"/>
              <a:t>systemctl</a:t>
            </a:r>
            <a:r>
              <a:rPr lang="en-US" baseline="0" dirty="0"/>
              <a:t> enable </a:t>
            </a:r>
            <a:r>
              <a:rPr lang="en-US" baseline="0" dirty="0" err="1"/>
              <a:t>httpd</a:t>
            </a:r>
            <a:endParaRPr lang="en-US" baseline="0" dirty="0"/>
          </a:p>
          <a:p>
            <a:r>
              <a:rPr lang="en-US" baseline="0" dirty="0"/>
              <a:t>echo “&lt;h1&gt;Hello World from $(hostname -f)&lt;/h1&gt;” &gt; /</a:t>
            </a:r>
            <a:r>
              <a:rPr lang="en-US" baseline="0" dirty="0" err="1"/>
              <a:t>var</a:t>
            </a:r>
            <a:r>
              <a:rPr lang="en-US" baseline="0" dirty="0"/>
              <a:t>/www/html/index.html </a:t>
            </a:r>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4</a:t>
            </a:fld>
            <a:endParaRPr lang="en-US"/>
          </a:p>
        </p:txBody>
      </p:sp>
    </p:spTree>
    <p:extLst>
      <p:ext uri="{BB962C8B-B14F-4D97-AF65-F5344CB8AC3E}">
        <p14:creationId xmlns:p14="http://schemas.microsoft.com/office/powerpoint/2010/main" val="1883494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SDD are 2 types :</a:t>
            </a:r>
          </a:p>
          <a:p>
            <a:pPr marL="228600" indent="-228600">
              <a:buAutoNum type="arabicPeriod"/>
            </a:pPr>
            <a:r>
              <a:rPr lang="en-US" dirty="0"/>
              <a:t>General purpose – balanced price and performance with a  wide variety of work load . It is not suitable for frequently accessed, throughput-intensive workloads.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Provisioned IOPS – Highest performance SSD volumes</a:t>
            </a:r>
            <a:r>
              <a:rPr lang="en-US" baseline="0" dirty="0"/>
              <a:t> for highly critical ,low latency &amp; high through put work load .</a:t>
            </a:r>
            <a:r>
              <a:rPr lang="en-US" dirty="0"/>
              <a:t> Is not the most cost-effective but</a:t>
            </a:r>
            <a:r>
              <a:rPr lang="en-US" baseline="0" dirty="0"/>
              <a:t> </a:t>
            </a:r>
            <a:r>
              <a:rPr lang="en-US" dirty="0"/>
              <a:t>primarily used for critical business applications that require high</a:t>
            </a:r>
            <a:r>
              <a:rPr lang="en-US" baseline="0" dirty="0"/>
              <a:t> </a:t>
            </a:r>
            <a:r>
              <a:rPr lang="en-US" dirty="0"/>
              <a:t>performance.</a:t>
            </a:r>
          </a:p>
          <a:p>
            <a:pPr marL="228600" indent="-228600">
              <a:buAutoNum type="arabicPeriod"/>
            </a:pPr>
            <a:endParaRPr lang="en-US" baseline="0" dirty="0"/>
          </a:p>
          <a:p>
            <a:pPr marL="0" indent="0">
              <a:buNone/>
            </a:pPr>
            <a:r>
              <a:rPr lang="en-US" baseline="0" dirty="0"/>
              <a:t>HDD :</a:t>
            </a:r>
          </a:p>
          <a:p>
            <a:pPr marL="228600" indent="-228600">
              <a:buAutoNum type="arabicPeriod"/>
            </a:pPr>
            <a:r>
              <a:rPr lang="en-US" baseline="0" dirty="0"/>
              <a:t>Throughput optimized HDD – Low cost HDD volumes for frequently accessed throughput intensive workload .</a:t>
            </a:r>
          </a:p>
          <a:p>
            <a:pPr marL="228600" indent="-228600">
              <a:buAutoNum type="arabicPeriod"/>
            </a:pPr>
            <a:r>
              <a:rPr lang="en-US" baseline="0" dirty="0"/>
              <a:t>Cold HDD – Lowest cost HDD for less accessed workload .</a:t>
            </a:r>
          </a:p>
          <a:p>
            <a:pPr marL="228600" indent="-228600">
              <a:buAutoNum type="arabicPeriod"/>
            </a:pPr>
            <a:r>
              <a:rPr lang="en-US" baseline="0" dirty="0"/>
              <a:t>Magnetic – previous generation .Can’t be used for boot volume . </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5</a:t>
            </a:fld>
            <a:endParaRPr lang="en-US"/>
          </a:p>
        </p:txBody>
      </p:sp>
    </p:spTree>
    <p:extLst>
      <p:ext uri="{BB962C8B-B14F-4D97-AF65-F5344CB8AC3E}">
        <p14:creationId xmlns:p14="http://schemas.microsoft.com/office/powerpoint/2010/main" val="4124642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F857A-019F-47E0-8DC4-4B429F095704}" type="slidenum">
              <a:rPr lang="en-US" smtClean="0"/>
              <a:t>6</a:t>
            </a:fld>
            <a:endParaRPr lang="en-US"/>
          </a:p>
        </p:txBody>
      </p:sp>
    </p:spTree>
    <p:extLst>
      <p:ext uri="{BB962C8B-B14F-4D97-AF65-F5344CB8AC3E}">
        <p14:creationId xmlns:p14="http://schemas.microsoft.com/office/powerpoint/2010/main" val="1710991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see EC2 as a server EBS is a virtual boot disk .You can create storage volumes and attach it to EC2 then</a:t>
            </a:r>
            <a:r>
              <a:rPr lang="en-US" baseline="0" dirty="0"/>
              <a:t> attach a file system .This will allow you to run DB or any other application .EBS volume where OS is installed is called root volume and then you can have other volume .Like  C drive and D drive</a:t>
            </a:r>
            <a:r>
              <a:rPr lang="en-US" dirty="0"/>
              <a:t> .</a:t>
            </a:r>
          </a:p>
          <a:p>
            <a:endParaRPr lang="en-US" dirty="0"/>
          </a:p>
          <a:p>
            <a:r>
              <a:rPr lang="en-US" dirty="0"/>
              <a:t>EBS can’t be shared across EC2 instead</a:t>
            </a:r>
            <a:r>
              <a:rPr lang="en-US" baseline="0" dirty="0"/>
              <a:t> use EFS .</a:t>
            </a:r>
            <a:endParaRPr lang="en-US" dirty="0"/>
          </a:p>
          <a:p>
            <a:endParaRPr lang="en-US" dirty="0"/>
          </a:p>
          <a:p>
            <a:r>
              <a:rPr lang="en-US" dirty="0"/>
              <a:t>Instance Store Backed is also called </a:t>
            </a:r>
            <a:r>
              <a:rPr lang="en-US" dirty="0" err="1"/>
              <a:t>Eephemral</a:t>
            </a:r>
            <a:r>
              <a:rPr lang="en-US" dirty="0"/>
              <a:t> storage</a:t>
            </a:r>
            <a:r>
              <a:rPr lang="en-US" baseline="0" dirty="0"/>
              <a:t> . This can’t be stopped and if underlying host fails you lose the data .but it is totally</a:t>
            </a:r>
            <a:r>
              <a:rPr lang="en-US" dirty="0"/>
              <a:t> different in EBS .</a:t>
            </a:r>
          </a:p>
          <a:p>
            <a:r>
              <a:rPr lang="en-US" dirty="0"/>
              <a:t>On rebooting both you don’t looses your data .</a:t>
            </a:r>
          </a:p>
          <a:p>
            <a:r>
              <a:rPr lang="en-US" dirty="0"/>
              <a:t>On termination of instance both are deleted but for EBS you can exclusively ask to retain it .</a:t>
            </a:r>
          </a:p>
          <a:p>
            <a:endParaRPr lang="en-US" dirty="0"/>
          </a:p>
          <a:p>
            <a:r>
              <a:rPr lang="en-US" dirty="0"/>
              <a:t>AMI are regional in nature .You</a:t>
            </a:r>
            <a:r>
              <a:rPr lang="en-US" baseline="0" dirty="0"/>
              <a:t> can launch an AMI from the region where it is stored .However AMI can be copied from one region to another .</a:t>
            </a:r>
            <a:endParaRPr lang="en-US" dirty="0"/>
          </a:p>
          <a:p>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7</a:t>
            </a:fld>
            <a:endParaRPr lang="en-US"/>
          </a:p>
        </p:txBody>
      </p:sp>
    </p:spTree>
    <p:extLst>
      <p:ext uri="{BB962C8B-B14F-4D97-AF65-F5344CB8AC3E}">
        <p14:creationId xmlns:p14="http://schemas.microsoft.com/office/powerpoint/2010/main" val="225505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Placement Groups - Sometimes you want control over the EC2 Instance placement strategy</a:t>
            </a:r>
          </a:p>
          <a:p>
            <a:endParaRPr lang="en-US" dirty="0"/>
          </a:p>
          <a:p>
            <a:pPr marL="228600" indent="-228600">
              <a:buAutoNum type="arabicPeriod"/>
            </a:pPr>
            <a:r>
              <a:rPr lang="en-US" dirty="0"/>
              <a:t>Cluster – packs instances close together inside an Availability Zone. This strategy enables workloads to achieve the low-latency network performance necessary for tightly-coupled node-to-node communication that is typical of HPC applications. clusters instances into a low-latency group in a single Availability Zone</a:t>
            </a:r>
          </a:p>
          <a:p>
            <a:pPr marL="228600" indent="-228600">
              <a:buAutoNum type="arabicPeriod"/>
            </a:pPr>
            <a:r>
              <a:rPr lang="en-US" dirty="0"/>
              <a:t>Partition – spreads your instances across logical partitions such that groups of instances in one partition do not share the underlying hardware with groups of instances in different partitions. This strategy is typically used by large distributed and replicated workloads, such as Hadoop, Cassandra, and Kafka. Spread—spreads instances across underlying hardware (max 7 instances per group per AZ)</a:t>
            </a:r>
          </a:p>
          <a:p>
            <a:pPr marL="228600" indent="-228600">
              <a:buAutoNum type="arabicPeriod"/>
            </a:pPr>
            <a:r>
              <a:rPr lang="en-US" dirty="0"/>
              <a:t>Spread – strictly places a small group of instances across distinct underlying hardware to reduce correlated failures. Partition—spreads instances across many different partitions (which rely on different sets of racks) within an AZ. Scales to 100s of EC2 instances per group (Hadoop, Cassandra, Kafka)</a:t>
            </a:r>
          </a:p>
          <a:p>
            <a:endParaRPr lang="en-US" dirty="0"/>
          </a:p>
          <a:p>
            <a:r>
              <a:rPr lang="en-US" dirty="0"/>
              <a:t>1 EBS</a:t>
            </a:r>
            <a:r>
              <a:rPr lang="en-US" baseline="0" dirty="0"/>
              <a:t> Volume can be not shared with multiple EC2 Instance but if such a need arises, we use EFS .</a:t>
            </a:r>
            <a:endParaRPr lang="en-US" dirty="0"/>
          </a:p>
        </p:txBody>
      </p:sp>
      <p:sp>
        <p:nvSpPr>
          <p:cNvPr id="4" name="Slide Number Placeholder 3"/>
          <p:cNvSpPr>
            <a:spLocks noGrp="1"/>
          </p:cNvSpPr>
          <p:nvPr>
            <p:ph type="sldNum" sz="quarter" idx="10"/>
          </p:nvPr>
        </p:nvSpPr>
        <p:spPr/>
        <p:txBody>
          <a:bodyPr/>
          <a:lstStyle/>
          <a:p>
            <a:fld id="{D13F857A-019F-47E0-8DC4-4B429F095704}" type="slidenum">
              <a:rPr lang="en-US" smtClean="0"/>
              <a:t>8</a:t>
            </a:fld>
            <a:endParaRPr lang="en-US"/>
          </a:p>
        </p:txBody>
      </p:sp>
    </p:spTree>
    <p:extLst>
      <p:ext uri="{BB962C8B-B14F-4D97-AF65-F5344CB8AC3E}">
        <p14:creationId xmlns:p14="http://schemas.microsoft.com/office/powerpoint/2010/main" val="3328536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Steps to create a new EC2 instance/Volume in another AZ  </a:t>
            </a:r>
          </a:p>
          <a:p>
            <a:pPr marL="228600" indent="-228600">
              <a:buAutoNum type="arabicPeriod"/>
            </a:pPr>
            <a:r>
              <a:rPr lang="en-US" dirty="0"/>
              <a:t>Take</a:t>
            </a:r>
            <a:r>
              <a:rPr lang="en-US" baseline="0" dirty="0"/>
              <a:t> a snapshot of EC2 instance and name it .</a:t>
            </a:r>
          </a:p>
          <a:p>
            <a:pPr marL="228600" indent="-228600">
              <a:buAutoNum type="arabicPeriod"/>
            </a:pPr>
            <a:r>
              <a:rPr lang="en-US" baseline="0" dirty="0" err="1"/>
              <a:t>Goto</a:t>
            </a:r>
            <a:r>
              <a:rPr lang="en-US" baseline="0" dirty="0"/>
              <a:t> Snap shot tab -&gt; Create volume /Create Image -&gt; here you can change volume type, AZ , Encryption .</a:t>
            </a:r>
          </a:p>
          <a:p>
            <a:pPr marL="228600" indent="-228600">
              <a:buAutoNum type="arabicPeriod"/>
            </a:pPr>
            <a:r>
              <a:rPr lang="en-US" baseline="0" dirty="0"/>
              <a:t>You can copy the snap shot to new region and encrypt if needed then create an image and boot from that new region . </a:t>
            </a:r>
          </a:p>
          <a:p>
            <a:pPr marL="228600" indent="-228600">
              <a:buAutoNum type="arabicPeriod"/>
            </a:pPr>
            <a:endParaRPr lang="en-US" baseline="0" dirty="0"/>
          </a:p>
          <a:p>
            <a:pPr marL="0" indent="0">
              <a:buNone/>
            </a:pPr>
            <a:r>
              <a:rPr lang="en-US" baseline="0" dirty="0"/>
              <a:t>Snapshots of encrypted volumes are encrypted automatically .Also volume restored from encrypted snapshots are encrypted automatically .</a:t>
            </a:r>
          </a:p>
          <a:p>
            <a:pPr marL="0" indent="0">
              <a:buNone/>
            </a:pPr>
            <a:r>
              <a:rPr lang="en-US" baseline="0" dirty="0"/>
              <a:t>Snapshots can be shared only if they are unencrypted . Can be used with other accounts and made public .</a:t>
            </a:r>
          </a:p>
          <a:p>
            <a:pPr marL="0" indent="0">
              <a:buNone/>
            </a:pPr>
            <a:endParaRPr lang="en-US" baseline="0" dirty="0"/>
          </a:p>
          <a:p>
            <a:pPr marL="0" indent="0">
              <a:buNone/>
            </a:pPr>
            <a:r>
              <a:rPr lang="en-US" baseline="0" dirty="0"/>
              <a:t>Snapshots of volumes resides on S3 .First snapshot may take some time .</a:t>
            </a: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9</a:t>
            </a:fld>
            <a:endParaRPr lang="en-US"/>
          </a:p>
        </p:txBody>
      </p:sp>
    </p:spTree>
    <p:extLst>
      <p:ext uri="{BB962C8B-B14F-4D97-AF65-F5344CB8AC3E}">
        <p14:creationId xmlns:p14="http://schemas.microsoft.com/office/powerpoint/2010/main" val="3744410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6/9/2022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6/9/2022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ELASTIC CLOUD COMPUTE </a:t>
            </a:r>
          </a:p>
        </p:txBody>
      </p:sp>
      <p:sp>
        <p:nvSpPr>
          <p:cNvPr id="3" name="Subtitle 2"/>
          <p:cNvSpPr>
            <a:spLocks noGrp="1"/>
          </p:cNvSpPr>
          <p:nvPr>
            <p:ph type="subTitle" idx="1"/>
          </p:nvPr>
        </p:nvSpPr>
        <p:spPr/>
        <p:txBody>
          <a:bodyPr/>
          <a:lstStyle/>
          <a:p>
            <a:r>
              <a:rPr lang="en-US" dirty="0"/>
              <a:t>VIKAS</a:t>
            </a:r>
          </a:p>
        </p:txBody>
      </p:sp>
    </p:spTree>
    <p:extLst>
      <p:ext uri="{BB962C8B-B14F-4D97-AF65-F5344CB8AC3E}">
        <p14:creationId xmlns:p14="http://schemas.microsoft.com/office/powerpoint/2010/main" val="4265429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08543"/>
            <a:ext cx="10131425" cy="1456267"/>
          </a:xfrm>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102332" y="0"/>
            <a:ext cx="12294332" cy="6858000"/>
          </a:xfrm>
          <a:prstGeom prst="rect">
            <a:avLst/>
          </a:prstGeom>
        </p:spPr>
      </p:pic>
    </p:spTree>
    <p:extLst>
      <p:ext uri="{BB962C8B-B14F-4D97-AF65-F5344CB8AC3E}">
        <p14:creationId xmlns:p14="http://schemas.microsoft.com/office/powerpoint/2010/main" val="1140976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 strap script :</a:t>
            </a:r>
          </a:p>
        </p:txBody>
      </p:sp>
      <p:sp>
        <p:nvSpPr>
          <p:cNvPr id="3" name="Content Placeholder 2"/>
          <p:cNvSpPr>
            <a:spLocks noGrp="1"/>
          </p:cNvSpPr>
          <p:nvPr>
            <p:ph idx="1"/>
          </p:nvPr>
        </p:nvSpPr>
        <p:spPr/>
        <p:txBody>
          <a:bodyPr/>
          <a:lstStyle/>
          <a:p>
            <a:r>
              <a:rPr lang="en-US" dirty="0"/>
              <a:t>#!/bin/bash</a:t>
            </a:r>
          </a:p>
          <a:p>
            <a:r>
              <a:rPr lang="en-US" dirty="0"/>
              <a:t>yum update -y</a:t>
            </a:r>
          </a:p>
          <a:p>
            <a:r>
              <a:rPr lang="en-US" dirty="0"/>
              <a:t>yum install httpd24 php56 </a:t>
            </a:r>
            <a:r>
              <a:rPr lang="en-US" dirty="0" err="1"/>
              <a:t>git</a:t>
            </a:r>
            <a:r>
              <a:rPr lang="en-US" dirty="0"/>
              <a:t> -y</a:t>
            </a:r>
          </a:p>
          <a:p>
            <a:r>
              <a:rPr lang="en-US" dirty="0"/>
              <a:t>service </a:t>
            </a:r>
            <a:r>
              <a:rPr lang="en-US" dirty="0" err="1"/>
              <a:t>httpd</a:t>
            </a:r>
            <a:r>
              <a:rPr lang="en-US" dirty="0"/>
              <a:t> start</a:t>
            </a:r>
          </a:p>
          <a:p>
            <a:r>
              <a:rPr lang="en-US" dirty="0" err="1"/>
              <a:t>chkconfig</a:t>
            </a:r>
            <a:r>
              <a:rPr lang="en-US" dirty="0"/>
              <a:t> </a:t>
            </a:r>
            <a:r>
              <a:rPr lang="en-US" dirty="0" err="1"/>
              <a:t>httpd</a:t>
            </a:r>
            <a:r>
              <a:rPr lang="en-US" dirty="0"/>
              <a:t> on</a:t>
            </a:r>
          </a:p>
          <a:p>
            <a:r>
              <a:rPr lang="en-US" dirty="0"/>
              <a:t>cd /</a:t>
            </a:r>
            <a:r>
              <a:rPr lang="en-US" dirty="0" err="1"/>
              <a:t>var</a:t>
            </a:r>
            <a:r>
              <a:rPr lang="en-US" dirty="0"/>
              <a:t>/www/html</a:t>
            </a:r>
          </a:p>
          <a:p>
            <a:r>
              <a:rPr lang="en-US" dirty="0"/>
              <a:t>echo "&lt;?</a:t>
            </a:r>
            <a:r>
              <a:rPr lang="en-US" dirty="0" err="1"/>
              <a:t>php</a:t>
            </a:r>
            <a:r>
              <a:rPr lang="en-US" dirty="0"/>
              <a:t> </a:t>
            </a:r>
            <a:r>
              <a:rPr lang="en-US" dirty="0" err="1"/>
              <a:t>phpinfo</a:t>
            </a:r>
            <a:r>
              <a:rPr lang="en-US" dirty="0"/>
              <a:t>();?&gt;" &gt; </a:t>
            </a:r>
            <a:r>
              <a:rPr lang="en-US" dirty="0" err="1"/>
              <a:t>test.php</a:t>
            </a:r>
            <a:endParaRPr lang="en-US" dirty="0"/>
          </a:p>
          <a:p>
            <a:r>
              <a:rPr lang="en-US" dirty="0" err="1"/>
              <a:t>git</a:t>
            </a:r>
            <a:r>
              <a:rPr lang="en-US" dirty="0"/>
              <a:t> clone https://github.com/acloudguru/s3</a:t>
            </a:r>
          </a:p>
        </p:txBody>
      </p:sp>
    </p:spTree>
    <p:extLst>
      <p:ext uri="{BB962C8B-B14F-4D97-AF65-F5344CB8AC3E}">
        <p14:creationId xmlns:p14="http://schemas.microsoft.com/office/powerpoint/2010/main" val="3015578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47625"/>
            <a:ext cx="13201650" cy="6762750"/>
          </a:xfrm>
          <a:prstGeom prst="rect">
            <a:avLst/>
          </a:prstGeom>
        </p:spPr>
      </p:pic>
    </p:spTree>
    <p:extLst>
      <p:ext uri="{BB962C8B-B14F-4D97-AF65-F5344CB8AC3E}">
        <p14:creationId xmlns:p14="http://schemas.microsoft.com/office/powerpoint/2010/main" val="2388664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AFEB0F-E1C6-438E-819C-E06910877E96}"/>
              </a:ext>
            </a:extLst>
          </p:cNvPr>
          <p:cNvPicPr>
            <a:picLocks noChangeAspect="1"/>
          </p:cNvPicPr>
          <p:nvPr/>
        </p:nvPicPr>
        <p:blipFill>
          <a:blip r:embed="rId3"/>
          <a:stretch>
            <a:fillRect/>
          </a:stretch>
        </p:blipFill>
        <p:spPr>
          <a:xfrm>
            <a:off x="0" y="152011"/>
            <a:ext cx="12192000" cy="6553978"/>
          </a:xfrm>
          <a:prstGeom prst="rect">
            <a:avLst/>
          </a:prstGeom>
        </p:spPr>
      </p:pic>
    </p:spTree>
    <p:extLst>
      <p:ext uri="{BB962C8B-B14F-4D97-AF65-F5344CB8AC3E}">
        <p14:creationId xmlns:p14="http://schemas.microsoft.com/office/powerpoint/2010/main" val="2169967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95131" y="433810"/>
            <a:ext cx="10131425" cy="3127599"/>
          </a:xfrm>
          <a:prstGeom prst="rect">
            <a:avLst/>
          </a:prstGeom>
        </p:spPr>
      </p:pic>
    </p:spTree>
    <p:extLst>
      <p:ext uri="{BB962C8B-B14F-4D97-AF65-F5344CB8AC3E}">
        <p14:creationId xmlns:p14="http://schemas.microsoft.com/office/powerpoint/2010/main" val="3588546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3"/>
          <a:stretch>
            <a:fillRect/>
          </a:stretch>
        </p:blipFill>
        <p:spPr>
          <a:xfrm>
            <a:off x="414869" y="203200"/>
            <a:ext cx="11201398" cy="6654800"/>
          </a:xfrm>
          <a:prstGeom prst="rect">
            <a:avLst/>
          </a:prstGeom>
        </p:spPr>
      </p:pic>
    </p:spTree>
    <p:extLst>
      <p:ext uri="{BB962C8B-B14F-4D97-AF65-F5344CB8AC3E}">
        <p14:creationId xmlns:p14="http://schemas.microsoft.com/office/powerpoint/2010/main" val="3602458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912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6074"/>
            <a:ext cx="12192000" cy="6944074"/>
          </a:xfrm>
          <a:prstGeom prst="rect">
            <a:avLst/>
          </a:prstGeom>
        </p:spPr>
      </p:pic>
    </p:spTree>
    <p:extLst>
      <p:ext uri="{BB962C8B-B14F-4D97-AF65-F5344CB8AC3E}">
        <p14:creationId xmlns:p14="http://schemas.microsoft.com/office/powerpoint/2010/main" val="2223979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54695" y="523875"/>
            <a:ext cx="11320504" cy="3052612"/>
          </a:xfrm>
          <a:prstGeom prst="rect">
            <a:avLst/>
          </a:prstGeom>
        </p:spPr>
      </p:pic>
      <p:pic>
        <p:nvPicPr>
          <p:cNvPr id="5" name="Picture 4"/>
          <p:cNvPicPr>
            <a:picLocks noChangeAspect="1"/>
          </p:cNvPicPr>
          <p:nvPr/>
        </p:nvPicPr>
        <p:blipFill>
          <a:blip r:embed="rId4"/>
          <a:stretch>
            <a:fillRect/>
          </a:stretch>
        </p:blipFill>
        <p:spPr>
          <a:xfrm>
            <a:off x="254695" y="0"/>
            <a:ext cx="4781550" cy="523875"/>
          </a:xfrm>
          <a:prstGeom prst="rect">
            <a:avLst/>
          </a:prstGeom>
        </p:spPr>
      </p:pic>
      <p:pic>
        <p:nvPicPr>
          <p:cNvPr id="2" name="Picture 1"/>
          <p:cNvPicPr>
            <a:picLocks noChangeAspect="1"/>
          </p:cNvPicPr>
          <p:nvPr/>
        </p:nvPicPr>
        <p:blipFill>
          <a:blip r:embed="rId5"/>
          <a:stretch>
            <a:fillRect/>
          </a:stretch>
        </p:blipFill>
        <p:spPr>
          <a:xfrm>
            <a:off x="965027" y="3576487"/>
            <a:ext cx="9899839" cy="3033319"/>
          </a:xfrm>
          <a:prstGeom prst="rect">
            <a:avLst/>
          </a:prstGeom>
        </p:spPr>
      </p:pic>
    </p:spTree>
    <p:extLst>
      <p:ext uri="{BB962C8B-B14F-4D97-AF65-F5344CB8AC3E}">
        <p14:creationId xmlns:p14="http://schemas.microsoft.com/office/powerpoint/2010/main" val="3235811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87281" y="92652"/>
            <a:ext cx="9528464" cy="6422597"/>
          </a:xfrm>
          <a:prstGeom prst="rect">
            <a:avLst/>
          </a:prstGeom>
        </p:spPr>
      </p:pic>
    </p:spTree>
    <p:extLst>
      <p:ext uri="{BB962C8B-B14F-4D97-AF65-F5344CB8AC3E}">
        <p14:creationId xmlns:p14="http://schemas.microsoft.com/office/powerpoint/2010/main" val="326984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77334" y="524934"/>
            <a:ext cx="11093136" cy="6176963"/>
          </a:xfrm>
          <a:prstGeom prst="rect">
            <a:avLst/>
          </a:prstGeom>
        </p:spPr>
      </p:pic>
    </p:spTree>
    <p:extLst>
      <p:ext uri="{BB962C8B-B14F-4D97-AF65-F5344CB8AC3E}">
        <p14:creationId xmlns:p14="http://schemas.microsoft.com/office/powerpoint/2010/main" val="1499685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9290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7839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8032" cy="6857999"/>
          </a:xfrm>
          <a:prstGeom prst="rect">
            <a:avLst/>
          </a:prstGeom>
        </p:spPr>
      </p:pic>
    </p:spTree>
    <p:extLst>
      <p:ext uri="{BB962C8B-B14F-4D97-AF65-F5344CB8AC3E}">
        <p14:creationId xmlns:p14="http://schemas.microsoft.com/office/powerpoint/2010/main" val="995317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232574" cy="6858000"/>
          </a:xfrm>
          <a:prstGeom prst="rect">
            <a:avLst/>
          </a:prstGeom>
        </p:spPr>
      </p:pic>
    </p:spTree>
    <p:extLst>
      <p:ext uri="{BB962C8B-B14F-4D97-AF65-F5344CB8AC3E}">
        <p14:creationId xmlns:p14="http://schemas.microsoft.com/office/powerpoint/2010/main" val="2304364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67233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12204436" cy="6858001"/>
          </a:xfrm>
          <a:prstGeom prst="rect">
            <a:avLst/>
          </a:prstGeom>
        </p:spPr>
      </p:pic>
    </p:spTree>
    <p:extLst>
      <p:ext uri="{BB962C8B-B14F-4D97-AF65-F5344CB8AC3E}">
        <p14:creationId xmlns:p14="http://schemas.microsoft.com/office/powerpoint/2010/main" val="3330318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30439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20588" y="-1"/>
            <a:ext cx="12312587" cy="6858001"/>
          </a:xfrm>
          <a:prstGeom prst="rect">
            <a:avLst/>
          </a:prstGeom>
        </p:spPr>
      </p:pic>
    </p:spTree>
    <p:extLst>
      <p:ext uri="{BB962C8B-B14F-4D97-AF65-F5344CB8AC3E}">
        <p14:creationId xmlns:p14="http://schemas.microsoft.com/office/powerpoint/2010/main" val="463770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22233"/>
            <a:ext cx="12192000" cy="6835767"/>
          </a:xfrm>
          <a:prstGeom prst="rect">
            <a:avLst/>
          </a:prstGeom>
        </p:spPr>
      </p:pic>
    </p:spTree>
    <p:extLst>
      <p:ext uri="{BB962C8B-B14F-4D97-AF65-F5344CB8AC3E}">
        <p14:creationId xmlns:p14="http://schemas.microsoft.com/office/powerpoint/2010/main" val="1758766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533"/>
            <a:ext cx="10515600" cy="1325563"/>
          </a:xfrm>
        </p:spPr>
        <p:txBody>
          <a:bodyPr/>
          <a:lstStyle/>
          <a:p>
            <a:r>
              <a:rPr lang="en-US" dirty="0"/>
              <a:t>Elastic load Balancers Types : </a:t>
            </a:r>
          </a:p>
        </p:txBody>
      </p:sp>
      <p:pic>
        <p:nvPicPr>
          <p:cNvPr id="4" name="Content Placeholder 3"/>
          <p:cNvPicPr>
            <a:picLocks noGrp="1" noChangeAspect="1"/>
          </p:cNvPicPr>
          <p:nvPr>
            <p:ph idx="1"/>
          </p:nvPr>
        </p:nvPicPr>
        <p:blipFill>
          <a:blip r:embed="rId3"/>
          <a:stretch>
            <a:fillRect/>
          </a:stretch>
        </p:blipFill>
        <p:spPr>
          <a:xfrm>
            <a:off x="990595" y="538924"/>
            <a:ext cx="9867900" cy="2066925"/>
          </a:xfrm>
          <a:prstGeom prst="rect">
            <a:avLst/>
          </a:prstGeom>
        </p:spPr>
      </p:pic>
      <p:pic>
        <p:nvPicPr>
          <p:cNvPr id="5" name="Picture 4"/>
          <p:cNvPicPr>
            <a:picLocks noChangeAspect="1"/>
          </p:cNvPicPr>
          <p:nvPr/>
        </p:nvPicPr>
        <p:blipFill>
          <a:blip r:embed="rId4"/>
          <a:stretch>
            <a:fillRect/>
          </a:stretch>
        </p:blipFill>
        <p:spPr>
          <a:xfrm>
            <a:off x="1000120" y="2709863"/>
            <a:ext cx="9858375" cy="2038350"/>
          </a:xfrm>
          <a:prstGeom prst="rect">
            <a:avLst/>
          </a:prstGeom>
        </p:spPr>
      </p:pic>
      <p:pic>
        <p:nvPicPr>
          <p:cNvPr id="6" name="Picture 5"/>
          <p:cNvPicPr>
            <a:picLocks noChangeAspect="1"/>
          </p:cNvPicPr>
          <p:nvPr/>
        </p:nvPicPr>
        <p:blipFill>
          <a:blip r:embed="rId5"/>
          <a:stretch>
            <a:fillRect/>
          </a:stretch>
        </p:blipFill>
        <p:spPr>
          <a:xfrm>
            <a:off x="990595" y="4852227"/>
            <a:ext cx="9867900" cy="2085975"/>
          </a:xfrm>
          <a:prstGeom prst="rect">
            <a:avLst/>
          </a:prstGeom>
        </p:spPr>
      </p:pic>
    </p:spTree>
    <p:extLst>
      <p:ext uri="{BB962C8B-B14F-4D97-AF65-F5344CB8AC3E}">
        <p14:creationId xmlns:p14="http://schemas.microsoft.com/office/powerpoint/2010/main" val="3310407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a:stretch>
            <a:fillRect/>
          </a:stretch>
        </p:blipFill>
        <p:spPr>
          <a:xfrm>
            <a:off x="614363" y="68011"/>
            <a:ext cx="11001375" cy="1951443"/>
          </a:xfrm>
          <a:prstGeom prst="rect">
            <a:avLst/>
          </a:prstGeom>
        </p:spPr>
      </p:pic>
      <p:pic>
        <p:nvPicPr>
          <p:cNvPr id="7" name="Content Placeholder 6"/>
          <p:cNvPicPr>
            <a:picLocks noGrp="1" noChangeAspect="1"/>
          </p:cNvPicPr>
          <p:nvPr>
            <p:ph idx="1"/>
          </p:nvPr>
        </p:nvPicPr>
        <p:blipFill>
          <a:blip r:embed="rId4"/>
          <a:stretch>
            <a:fillRect/>
          </a:stretch>
        </p:blipFill>
        <p:spPr>
          <a:xfrm>
            <a:off x="1229253" y="2331245"/>
            <a:ext cx="9489547" cy="4272618"/>
          </a:xfrm>
          <a:prstGeom prst="rect">
            <a:avLst/>
          </a:prstGeom>
        </p:spPr>
      </p:pic>
    </p:spTree>
    <p:extLst>
      <p:ext uri="{BB962C8B-B14F-4D97-AF65-F5344CB8AC3E}">
        <p14:creationId xmlns:p14="http://schemas.microsoft.com/office/powerpoint/2010/main" val="3409758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42334"/>
            <a:ext cx="12117658" cy="6900333"/>
          </a:xfrm>
          <a:prstGeom prst="rect">
            <a:avLst/>
          </a:prstGeom>
        </p:spPr>
      </p:pic>
    </p:spTree>
    <p:extLst>
      <p:ext uri="{BB962C8B-B14F-4D97-AF65-F5344CB8AC3E}">
        <p14:creationId xmlns:p14="http://schemas.microsoft.com/office/powerpoint/2010/main" val="2790571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407253" y="365760"/>
            <a:ext cx="10688520" cy="5397024"/>
          </a:xfrm>
          <a:prstGeom prst="rect">
            <a:avLst/>
          </a:prstGeom>
        </p:spPr>
      </p:pic>
    </p:spTree>
    <p:extLst>
      <p:ext uri="{BB962C8B-B14F-4D97-AF65-F5344CB8AC3E}">
        <p14:creationId xmlns:p14="http://schemas.microsoft.com/office/powerpoint/2010/main" val="133548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04927" y="131223"/>
            <a:ext cx="6467475" cy="3390900"/>
          </a:xfrm>
          <a:prstGeom prst="rect">
            <a:avLst/>
          </a:prstGeom>
        </p:spPr>
      </p:pic>
      <p:pic>
        <p:nvPicPr>
          <p:cNvPr id="5" name="Picture 4"/>
          <p:cNvPicPr>
            <a:picLocks noChangeAspect="1"/>
          </p:cNvPicPr>
          <p:nvPr/>
        </p:nvPicPr>
        <p:blipFill>
          <a:blip r:embed="rId3"/>
          <a:stretch>
            <a:fillRect/>
          </a:stretch>
        </p:blipFill>
        <p:spPr>
          <a:xfrm>
            <a:off x="3036189" y="4000500"/>
            <a:ext cx="8869186" cy="2156270"/>
          </a:xfrm>
          <a:prstGeom prst="rect">
            <a:avLst/>
          </a:prstGeom>
        </p:spPr>
      </p:pic>
    </p:spTree>
    <p:extLst>
      <p:ext uri="{BB962C8B-B14F-4D97-AF65-F5344CB8AC3E}">
        <p14:creationId xmlns:p14="http://schemas.microsoft.com/office/powerpoint/2010/main" val="889380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tretch>
            <a:fillRect/>
          </a:stretch>
        </p:blipFill>
        <p:spPr>
          <a:xfrm>
            <a:off x="0" y="-1"/>
            <a:ext cx="12192000" cy="6858001"/>
          </a:xfrm>
          <a:prstGeom prst="rect">
            <a:avLst/>
          </a:prstGeom>
        </p:spPr>
      </p:pic>
    </p:spTree>
    <p:extLst>
      <p:ext uri="{BB962C8B-B14F-4D97-AF65-F5344CB8AC3E}">
        <p14:creationId xmlns:p14="http://schemas.microsoft.com/office/powerpoint/2010/main" val="2945780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3182" cy="6858000"/>
          </a:xfrm>
          <a:prstGeom prst="rect">
            <a:avLst/>
          </a:prstGeom>
        </p:spPr>
      </p:pic>
    </p:spTree>
    <p:extLst>
      <p:ext uri="{BB962C8B-B14F-4D97-AF65-F5344CB8AC3E}">
        <p14:creationId xmlns:p14="http://schemas.microsoft.com/office/powerpoint/2010/main" val="2119165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2024" y="40875"/>
            <a:ext cx="10847293" cy="6569921"/>
          </a:xfrm>
          <a:prstGeom prst="rect">
            <a:avLst/>
          </a:prstGeom>
        </p:spPr>
      </p:pic>
    </p:spTree>
    <p:extLst>
      <p:ext uri="{BB962C8B-B14F-4D97-AF65-F5344CB8AC3E}">
        <p14:creationId xmlns:p14="http://schemas.microsoft.com/office/powerpoint/2010/main" val="1684606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https://docs.aws.amazon.com/autoscaling/ec2/userguide/images/as-sample-web-architecture-diagram-with-asgs-and-azs.pn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85801" y="609600"/>
            <a:ext cx="10947399" cy="5555724"/>
          </a:xfrm>
          <a:prstGeom prst="rect">
            <a:avLst/>
          </a:prstGeom>
          <a:noFill/>
          <a:ln>
            <a:noFill/>
          </a:ln>
        </p:spPr>
      </p:pic>
    </p:spTree>
    <p:extLst>
      <p:ext uri="{BB962C8B-B14F-4D97-AF65-F5344CB8AC3E}">
        <p14:creationId xmlns:p14="http://schemas.microsoft.com/office/powerpoint/2010/main" val="2011384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930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 y="-362678"/>
            <a:ext cx="10131425" cy="1456267"/>
          </a:xfrm>
        </p:spPr>
        <p:txBody>
          <a:bodyPr/>
          <a:lstStyle/>
          <a:p>
            <a:r>
              <a:rPr lang="en-US" dirty="0"/>
              <a:t>EC2 Instance types :</a:t>
            </a:r>
          </a:p>
        </p:txBody>
      </p:sp>
      <p:pic>
        <p:nvPicPr>
          <p:cNvPr id="4" name="Content Placeholder 3"/>
          <p:cNvPicPr>
            <a:picLocks noGrp="1" noChangeAspect="1"/>
          </p:cNvPicPr>
          <p:nvPr>
            <p:ph idx="1"/>
          </p:nvPr>
        </p:nvPicPr>
        <p:blipFill>
          <a:blip r:embed="rId3"/>
          <a:stretch>
            <a:fillRect/>
          </a:stretch>
        </p:blipFill>
        <p:spPr>
          <a:xfrm>
            <a:off x="176616" y="780693"/>
            <a:ext cx="11838768" cy="6077307"/>
          </a:xfrm>
          <a:prstGeom prst="rect">
            <a:avLst/>
          </a:prstGeom>
        </p:spPr>
      </p:pic>
    </p:spTree>
    <p:extLst>
      <p:ext uri="{BB962C8B-B14F-4D97-AF65-F5344CB8AC3E}">
        <p14:creationId xmlns:p14="http://schemas.microsoft.com/office/powerpoint/2010/main" val="424311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431798" y="365125"/>
            <a:ext cx="11347070" cy="5815543"/>
          </a:xfrm>
          <a:prstGeom prst="rect">
            <a:avLst/>
          </a:prstGeom>
        </p:spPr>
      </p:pic>
    </p:spTree>
    <p:extLst>
      <p:ext uri="{BB962C8B-B14F-4D97-AF65-F5344CB8AC3E}">
        <p14:creationId xmlns:p14="http://schemas.microsoft.com/office/powerpoint/2010/main" val="3951305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2BB79-005F-4049-ACA2-BAEA003E23E6}"/>
              </a:ext>
            </a:extLst>
          </p:cNvPr>
          <p:cNvPicPr>
            <a:picLocks noChangeAspect="1"/>
          </p:cNvPicPr>
          <p:nvPr/>
        </p:nvPicPr>
        <p:blipFill>
          <a:blip r:embed="rId3"/>
          <a:stretch>
            <a:fillRect/>
          </a:stretch>
        </p:blipFill>
        <p:spPr>
          <a:xfrm>
            <a:off x="0" y="500029"/>
            <a:ext cx="12192000" cy="5857941"/>
          </a:xfrm>
          <a:prstGeom prst="rect">
            <a:avLst/>
          </a:prstGeom>
        </p:spPr>
      </p:pic>
    </p:spTree>
    <p:extLst>
      <p:ext uri="{BB962C8B-B14F-4D97-AF65-F5344CB8AC3E}">
        <p14:creationId xmlns:p14="http://schemas.microsoft.com/office/powerpoint/2010/main" val="372503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096"/>
            <a:ext cx="10515600" cy="1325563"/>
          </a:xfrm>
        </p:spPr>
        <p:txBody>
          <a:bodyPr/>
          <a:lstStyle/>
          <a:p>
            <a:r>
              <a:rPr lang="en-US" dirty="0"/>
              <a:t>EBS &amp; EBS volume types </a:t>
            </a:r>
          </a:p>
        </p:txBody>
      </p:sp>
      <p:pic>
        <p:nvPicPr>
          <p:cNvPr id="4" name="Content Placeholder 3"/>
          <p:cNvPicPr>
            <a:picLocks noGrp="1" noChangeAspect="1"/>
          </p:cNvPicPr>
          <p:nvPr>
            <p:ph idx="1"/>
          </p:nvPr>
        </p:nvPicPr>
        <p:blipFill>
          <a:blip r:embed="rId3"/>
          <a:stretch>
            <a:fillRect/>
          </a:stretch>
        </p:blipFill>
        <p:spPr>
          <a:xfrm>
            <a:off x="249451" y="1395665"/>
            <a:ext cx="11693098" cy="4553116"/>
          </a:xfrm>
          <a:prstGeom prst="rect">
            <a:avLst/>
          </a:prstGeom>
        </p:spPr>
      </p:pic>
    </p:spTree>
    <p:extLst>
      <p:ext uri="{BB962C8B-B14F-4D97-AF65-F5344CB8AC3E}">
        <p14:creationId xmlns:p14="http://schemas.microsoft.com/office/powerpoint/2010/main" val="52749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820F1B-BF0A-4CE6-96AF-CAF8D0AA216A}"/>
              </a:ext>
            </a:extLst>
          </p:cNvPr>
          <p:cNvPicPr>
            <a:picLocks noChangeAspect="1"/>
          </p:cNvPicPr>
          <p:nvPr/>
        </p:nvPicPr>
        <p:blipFill>
          <a:blip r:embed="rId3"/>
          <a:stretch>
            <a:fillRect/>
          </a:stretch>
        </p:blipFill>
        <p:spPr>
          <a:xfrm>
            <a:off x="0" y="86914"/>
            <a:ext cx="12192000" cy="6684171"/>
          </a:xfrm>
          <a:prstGeom prst="rect">
            <a:avLst/>
          </a:prstGeom>
        </p:spPr>
      </p:pic>
    </p:spTree>
    <p:extLst>
      <p:ext uri="{BB962C8B-B14F-4D97-AF65-F5344CB8AC3E}">
        <p14:creationId xmlns:p14="http://schemas.microsoft.com/office/powerpoint/2010/main" val="2925820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40"/>
            <a:ext cx="10515600" cy="1325563"/>
          </a:xfrm>
        </p:spPr>
        <p:txBody>
          <a:bodyPr/>
          <a:lstStyle/>
          <a:p>
            <a:r>
              <a:rPr lang="en-US" dirty="0"/>
              <a:t>EBS Volumes :</a:t>
            </a:r>
          </a:p>
        </p:txBody>
      </p:sp>
      <p:sp>
        <p:nvSpPr>
          <p:cNvPr id="3" name="Content Placeholder 2"/>
          <p:cNvSpPr>
            <a:spLocks noGrp="1"/>
          </p:cNvSpPr>
          <p:nvPr>
            <p:ph idx="1"/>
          </p:nvPr>
        </p:nvSpPr>
        <p:spPr>
          <a:xfrm>
            <a:off x="838200" y="911219"/>
            <a:ext cx="10515600" cy="5532443"/>
          </a:xfrm>
        </p:spPr>
        <p:txBody>
          <a:bodyPr>
            <a:normAutofit/>
          </a:bodyPr>
          <a:lstStyle/>
          <a:p>
            <a:r>
              <a:rPr lang="en-US" dirty="0"/>
              <a:t>EC2 instance and all the EBS volumes must be in the same AZ (Mandatory from AWS ) .</a:t>
            </a:r>
          </a:p>
          <a:p>
            <a:r>
              <a:rPr lang="en-US" dirty="0"/>
              <a:t>Root volumes can be identified by snapshots (AMI- Root device volume) whereas other additional volumes will not have snapshot .</a:t>
            </a:r>
          </a:p>
          <a:p>
            <a:r>
              <a:rPr lang="en-US" dirty="0"/>
              <a:t>Here if you want to modify root volume yes you can change without stopping the instance and the changes will reflect immediately .</a:t>
            </a:r>
          </a:p>
          <a:p>
            <a:r>
              <a:rPr lang="en-US" dirty="0"/>
              <a:t>You can modify volumes for all apart from standard magnetic ones .</a:t>
            </a:r>
          </a:p>
          <a:p>
            <a:r>
              <a:rPr lang="en-US" dirty="0"/>
              <a:t>Snapshots are taken for backup(Snap shot Tab) and Images are taken for creating a new EC2 (AMI Tab).</a:t>
            </a:r>
          </a:p>
          <a:p>
            <a:r>
              <a:rPr lang="en-US" dirty="0"/>
              <a:t>When you terminate the instance root volume will be deregistered bit not the other additional volume .You have to do it exclusively .</a:t>
            </a:r>
          </a:p>
          <a:p>
            <a:r>
              <a:rPr lang="en-US" dirty="0"/>
              <a:t> Snap shots exists on S3 but not visible to user .This is incremental in nature means only changes are copied .</a:t>
            </a:r>
          </a:p>
          <a:p>
            <a:r>
              <a:rPr lang="en-US" dirty="0"/>
              <a:t>Snapshots can be taken when instance is running but it’s advised to stop them .</a:t>
            </a:r>
          </a:p>
          <a:p>
            <a:r>
              <a:rPr lang="en-US" dirty="0"/>
              <a:t>EBS Volumes can changed on the fly without stopping them .</a:t>
            </a:r>
          </a:p>
          <a:p>
            <a:endParaRPr lang="en-US" dirty="0"/>
          </a:p>
        </p:txBody>
      </p:sp>
    </p:spTree>
    <p:extLst>
      <p:ext uri="{BB962C8B-B14F-4D97-AF65-F5344CB8AC3E}">
        <p14:creationId xmlns:p14="http://schemas.microsoft.com/office/powerpoint/2010/main" val="2336999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2535</TotalTime>
  <Words>4304</Words>
  <Application>Microsoft Office PowerPoint</Application>
  <PresentationFormat>Widescreen</PresentationFormat>
  <Paragraphs>362</Paragraphs>
  <Slides>37</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Celestial</vt:lpstr>
      <vt:lpstr>ELASTIC CLOUD COMPUTE </vt:lpstr>
      <vt:lpstr>PowerPoint Presentation</vt:lpstr>
      <vt:lpstr>PowerPoint Presentation</vt:lpstr>
      <vt:lpstr>EC2 Instance types :</vt:lpstr>
      <vt:lpstr>PowerPoint Presentation</vt:lpstr>
      <vt:lpstr>PowerPoint Presentation</vt:lpstr>
      <vt:lpstr>EBS &amp; EBS volume types </vt:lpstr>
      <vt:lpstr>PowerPoint Presentation</vt:lpstr>
      <vt:lpstr>EBS Volumes :</vt:lpstr>
      <vt:lpstr>PowerPoint Presentation</vt:lpstr>
      <vt:lpstr>Boot strap script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Elastic load Balancers Types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CGI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ELASTIC CLOUD COMPUTE</dc:title>
  <dc:creator>Vikas, Kumar</dc:creator>
  <cp:lastModifiedBy>Vikas, Kumar</cp:lastModifiedBy>
  <cp:revision>96</cp:revision>
  <dcterms:created xsi:type="dcterms:W3CDTF">2019-12-02T11:30:57Z</dcterms:created>
  <dcterms:modified xsi:type="dcterms:W3CDTF">2022-06-09T14:22:40Z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2022-06-09T13:35:46Z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894b3750-b0bf-4fdf-9b1c-a29793abc210</vt:lpwstr>
  </property>
  <property fmtid="{D5CDD505-2E9C-101B-9397-08002B2CF9AE}" pid="8" name="MSIP_Label_ea60d57e-af5b-4752-ac57-3e4f28ca11dc_ContentBits">
    <vt:lpwstr>0</vt:lpwstr>
  </property>
</Properties>
</file>